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4" r:id="rId4"/>
    <p:sldId id="268" r:id="rId5"/>
    <p:sldId id="269" r:id="rId6"/>
    <p:sldId id="279" r:id="rId7"/>
    <p:sldId id="262" r:id="rId8"/>
    <p:sldId id="265" r:id="rId9"/>
    <p:sldId id="283" r:id="rId10"/>
    <p:sldId id="261" r:id="rId11"/>
    <p:sldId id="263" r:id="rId12"/>
    <p:sldId id="266" r:id="rId13"/>
    <p:sldId id="270" r:id="rId14"/>
    <p:sldId id="271" r:id="rId15"/>
    <p:sldId id="272" r:id="rId16"/>
    <p:sldId id="273" r:id="rId17"/>
    <p:sldId id="274" r:id="rId18"/>
    <p:sldId id="277" r:id="rId19"/>
    <p:sldId id="275" r:id="rId20"/>
    <p:sldId id="276" r:id="rId21"/>
    <p:sldId id="284" r:id="rId22"/>
    <p:sldId id="278" r:id="rId23"/>
    <p:sldId id="280" r:id="rId24"/>
    <p:sldId id="281" r:id="rId25"/>
    <p:sldId id="282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5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0335B-B94A-4C62-BABA-B2594F5CAECF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F77D6-359D-43BF-8DA9-DFA10B79F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786190"/>
            <a:ext cx="2004738" cy="2928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Учебная Литература по внутренним болезням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889400"/>
          </a:xfrm>
        </p:spPr>
        <p:txBody>
          <a:bodyPr>
            <a:noAutofit/>
          </a:bodyPr>
          <a:lstStyle/>
          <a:p>
            <a:r>
              <a:rPr lang="ru-RU" sz="3000" dirty="0" smtClean="0"/>
              <a:t>Для подготовки к выпускным государственным экзаменам</a:t>
            </a:r>
            <a:endParaRPr lang="ru-RU" sz="3000" dirty="0"/>
          </a:p>
        </p:txBody>
      </p:sp>
      <p:pic>
        <p:nvPicPr>
          <p:cNvPr id="89" name="Рисунок 88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2060211" cy="6858000"/>
          </a:xfrm>
          <a:prstGeom prst="rect">
            <a:avLst/>
          </a:prstGeom>
        </p:spPr>
      </p:pic>
      <p:pic>
        <p:nvPicPr>
          <p:cNvPr id="90" name="Рисунок 89" descr="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62752" y="3065960"/>
            <a:ext cx="4572396" cy="301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Сумин с.а. неотложные состояния: учебное пособие. – 7-е изд., перераб. И доп.- м.: ооо «медицинское информационное  агентство», 2010. - 960 с.: ил.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571612"/>
            <a:ext cx="4114800" cy="450059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Учебное пособие написано на основании данных отечественной и иностранной литературы, личного опыта авторов. Приводимые схемы лечения критических состояний являются апробированными и не содержат спорных методик. Рассмотрены вопросы этиологии, патогенеза, клиники, лечения неотложных состояний. Сделан акцент на методах устранения непосредственной угрозы для жизни больного. </a:t>
            </a:r>
            <a:endParaRPr lang="ru-RU" sz="1800" dirty="0"/>
          </a:p>
        </p:txBody>
      </p:sp>
      <p:pic>
        <p:nvPicPr>
          <p:cNvPr id="10" name="book-cover" descr="http://static.rubuki.com/covers/001/087/1087165_200.jpg"/>
          <p:cNvPicPr>
            <a:picLocks noGrp="1"/>
          </p:cNvPicPr>
          <p:nvPr>
            <p:ph sz="quarter" idx="4"/>
          </p:nvPr>
        </p:nvPicPr>
        <p:blipFill>
          <a:blip r:embed="rId2"/>
          <a:srcRect b="3323"/>
          <a:stretch>
            <a:fillRect/>
          </a:stretch>
        </p:blipFill>
        <p:spPr bwMode="auto">
          <a:xfrm>
            <a:off x="4857752" y="1571612"/>
            <a:ext cx="2857520" cy="43577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34520" y="2209092"/>
            <a:ext cx="4572396" cy="3011685"/>
          </a:xfrm>
          <a:prstGeom prst="rect">
            <a:avLst/>
          </a:prstGeom>
        </p:spPr>
      </p:pic>
      <p:pic>
        <p:nvPicPr>
          <p:cNvPr id="8" name="Рисунок 7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901049" cy="39052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42048" cy="9658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Поликлиническая терапия. учебник под ред. Проф. И.л. </a:t>
            </a:r>
            <a:r>
              <a:rPr lang="ru-RU" sz="2000" dirty="0" err="1" smtClean="0">
                <a:solidFill>
                  <a:srgbClr val="0070C0"/>
                </a:solidFill>
              </a:rPr>
              <a:t>давыдкина</a:t>
            </a:r>
            <a:r>
              <a:rPr lang="ru-RU" sz="2000" dirty="0" smtClean="0">
                <a:solidFill>
                  <a:srgbClr val="0070C0"/>
                </a:solidFill>
              </a:rPr>
              <a:t>, проф. Ю.В. Щукина.- м.: ГЭОТАР – Медиа, 2013.- 688 с. :ил.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00430" y="1428736"/>
            <a:ext cx="4071966" cy="44291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		В учебнике представлена информация по всем разделам внутренних болезней. Большое внимание уделяется вопросам доказательной медицины, особенностям оказания медицинской помощи пациентам пожилого и старческого возраста, организации первичной медицинской помощи населению, инновационным решениям в диагностике и лечении больных, организации труда в поликлинике.</a:t>
            </a:r>
            <a:endParaRPr lang="ru-RU" sz="1800" dirty="0"/>
          </a:p>
        </p:txBody>
      </p:sp>
      <p:pic>
        <p:nvPicPr>
          <p:cNvPr id="5" name="Рисунок 4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0013384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1"/>
            <a:ext cx="3071834" cy="420841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9658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Бокарев и.н., попова л.в, козлова т.в. Тромбозы и противотромботическая терапия в клинической практике.- М.: ооо «миа»,2009.-512 с.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357298"/>
            <a:ext cx="4357718" cy="485778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>
              <a:buNone/>
            </a:pPr>
            <a:r>
              <a:rPr lang="ru-RU" sz="7200" dirty="0" smtClean="0"/>
              <a:t>    		Освещены процессы внутрисосудистого тромбообразования, рассмотрены факторы риска и причины, вызывающие тромбоз в венозном и артериальном русле. </a:t>
            </a:r>
            <a:br>
              <a:rPr lang="ru-RU" sz="7200" dirty="0" smtClean="0"/>
            </a:br>
            <a:r>
              <a:rPr lang="ru-RU" sz="7200" dirty="0" smtClean="0"/>
              <a:t>Дано подробное описание тромбофилий и их значения в возникновении тромбозов. Приведены новые данные о патогенезе, диагностике, в клиническом течении тромбоэмболизма. Особое внимание уделено современным методам противотромботической терапии. </a:t>
            </a:r>
            <a:endParaRPr lang="ru-RU" sz="7200" dirty="0"/>
          </a:p>
        </p:txBody>
      </p:sp>
      <p:pic>
        <p:nvPicPr>
          <p:cNvPr id="5" name="Рисунок 4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571612"/>
            <a:ext cx="3008473" cy="42148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9658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Профессиональные болезни : учебник Н.А. </a:t>
            </a:r>
            <a:r>
              <a:rPr lang="ru-RU" sz="2000" dirty="0" err="1" smtClean="0">
                <a:solidFill>
                  <a:srgbClr val="0070C0"/>
                </a:solidFill>
              </a:rPr>
              <a:t>мухин</a:t>
            </a:r>
            <a:r>
              <a:rPr lang="ru-RU" sz="2000" dirty="0" smtClean="0">
                <a:solidFill>
                  <a:srgbClr val="0070C0"/>
                </a:solidFill>
              </a:rPr>
              <a:t>, в.В. Косарев, с.С. Бабанов, в.В. Фомин. – м. : </a:t>
            </a:r>
            <a:r>
              <a:rPr lang="ru-RU" sz="2000" dirty="0" err="1" smtClean="0">
                <a:solidFill>
                  <a:srgbClr val="0070C0"/>
                </a:solidFill>
              </a:rPr>
              <a:t>гэотар</a:t>
            </a:r>
            <a:r>
              <a:rPr lang="ru-RU" sz="2000" dirty="0" smtClean="0">
                <a:solidFill>
                  <a:srgbClr val="0070C0"/>
                </a:solidFill>
              </a:rPr>
              <a:t> – </a:t>
            </a:r>
            <a:r>
              <a:rPr lang="ru-RU" sz="2000" dirty="0" err="1" smtClean="0">
                <a:solidFill>
                  <a:srgbClr val="0070C0"/>
                </a:solidFill>
              </a:rPr>
              <a:t>медиА</a:t>
            </a:r>
            <a:r>
              <a:rPr lang="ru-RU" sz="2000" dirty="0" smtClean="0">
                <a:solidFill>
                  <a:srgbClr val="0070C0"/>
                </a:solidFill>
              </a:rPr>
              <a:t>, 2013. – 496 с. : ил.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500174"/>
            <a:ext cx="4572032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00" dirty="0" smtClean="0"/>
              <a:t>     В учебнике рассмотрены вопросы диагностики, лечения и профилактики пылевых заболеваний легких, вибрационной болезни, </a:t>
            </a:r>
            <a:r>
              <a:rPr lang="ru-RU" sz="1500" dirty="0" err="1" smtClean="0"/>
              <a:t>нейросенсорной</a:t>
            </a:r>
            <a:r>
              <a:rPr lang="ru-RU" sz="1500" dirty="0" smtClean="0"/>
              <a:t> тугоухости, хронических интоксикаций, онкологических, профессиональных заболеваний кожи и зрительного анализатора. Представлены профессиональные заболевания медицинских работников, а также заболевания от функционального перенапряжения, биологических факторов. Освещены принципы диагностики профессиональных заболеваний при проведении периодических медицинских осмотров и связи заболевания с профессией в клинической картине профессиональных болезней. Учебник предназначен студентам лечебного, медико-профилактического факультетов медицинских вузов, а также системы последипломного профессионального образования врачей.</a:t>
            </a:r>
          </a:p>
        </p:txBody>
      </p:sp>
      <p:pic>
        <p:nvPicPr>
          <p:cNvPr id="5" name="Рисунок 4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7" name="Рисунок 6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000396" cy="43667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9658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Медицинская реабилитация : учебник / г. н. </a:t>
            </a:r>
            <a:r>
              <a:rPr lang="ru-RU" sz="2000" dirty="0" err="1" smtClean="0">
                <a:solidFill>
                  <a:srgbClr val="0070C0"/>
                </a:solidFill>
              </a:rPr>
              <a:t>пономаренко</a:t>
            </a:r>
            <a:r>
              <a:rPr lang="ru-RU" sz="2000" dirty="0" smtClean="0">
                <a:solidFill>
                  <a:srgbClr val="0070C0"/>
                </a:solidFill>
              </a:rPr>
              <a:t>. – м. : </a:t>
            </a:r>
            <a:r>
              <a:rPr lang="ru-RU" sz="2000" dirty="0" err="1" smtClean="0">
                <a:solidFill>
                  <a:srgbClr val="0070C0"/>
                </a:solidFill>
              </a:rPr>
              <a:t>гэотар-медиа</a:t>
            </a:r>
            <a:r>
              <a:rPr lang="ru-RU" sz="2000" dirty="0" smtClean="0">
                <a:solidFill>
                  <a:srgbClr val="0070C0"/>
                </a:solidFill>
              </a:rPr>
              <a:t>, 2014. – 360 с. : ил.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142984"/>
            <a:ext cx="4286280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00" dirty="0" smtClean="0"/>
              <a:t>     В учебнике представлены основные разделы медицинской реабилитации, рассмотрены процессы лечения и восстановления у больных утраченных функций с помощью различных методов и средств, приведены показания и противопоказания к их назначению, указаны параметры лечебного воздействия, освещены вопросы дозирования и сочетания процедур, даны характеристики основных моделей аппаратов и устройств.</a:t>
            </a:r>
            <a:br>
              <a:rPr lang="ru-RU" sz="1500" dirty="0" smtClean="0"/>
            </a:br>
            <a:r>
              <a:rPr lang="ru-RU" sz="1500" dirty="0" smtClean="0"/>
              <a:t>Рассмотрены вопросы организации помощи по медицинской реабилитации, санаторно-курортному лечению, медико-социальной реабилитации инвалидов. </a:t>
            </a:r>
            <a:br>
              <a:rPr lang="ru-RU" sz="1500" dirty="0" smtClean="0"/>
            </a:br>
            <a:r>
              <a:rPr lang="ru-RU" sz="1500" dirty="0" smtClean="0"/>
              <a:t>Учебник соответствует федеральному государственному образовательному стандарту 3-го поколения и учебной программе по медицинской реабилитации.</a:t>
            </a:r>
            <a:br>
              <a:rPr lang="ru-RU" sz="1500" dirty="0" smtClean="0"/>
            </a:br>
            <a:r>
              <a:rPr lang="ru-RU" sz="1500" dirty="0" smtClean="0"/>
              <a:t>Предназначен студентам медицинских вузов, преподавателям, аспирантам, ординаторам и врачам.</a:t>
            </a:r>
          </a:p>
        </p:txBody>
      </p:sp>
      <p:pic>
        <p:nvPicPr>
          <p:cNvPr id="6" name="Рисунок 5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7" name="Рисунок 6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balabina3\Рабочий стол\новинки\QIP Shot - Screen 103.pn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57157" y="1500174"/>
            <a:ext cx="3130039" cy="44291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9658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Пономаренко г.н. общая физиотерапия : учебник / г.н. </a:t>
            </a:r>
            <a:r>
              <a:rPr lang="ru-RU" sz="2000" dirty="0" err="1" smtClean="0">
                <a:solidFill>
                  <a:srgbClr val="0070C0"/>
                </a:solidFill>
              </a:rPr>
              <a:t>пономаренко</a:t>
            </a:r>
            <a:r>
              <a:rPr lang="ru-RU" sz="2000" dirty="0" smtClean="0">
                <a:solidFill>
                  <a:srgbClr val="0070C0"/>
                </a:solidFill>
              </a:rPr>
              <a:t>. – 5-е изд., </a:t>
            </a:r>
            <a:r>
              <a:rPr lang="ru-RU" sz="2000" dirty="0" err="1" smtClean="0">
                <a:solidFill>
                  <a:srgbClr val="0070C0"/>
                </a:solidFill>
              </a:rPr>
              <a:t>перераб</a:t>
            </a:r>
            <a:r>
              <a:rPr lang="ru-RU" sz="2000" dirty="0" smtClean="0">
                <a:solidFill>
                  <a:srgbClr val="0070C0"/>
                </a:solidFill>
              </a:rPr>
              <a:t>. и доп. – м. : </a:t>
            </a:r>
            <a:r>
              <a:rPr lang="ru-RU" sz="2000" dirty="0" err="1" smtClean="0">
                <a:solidFill>
                  <a:srgbClr val="0070C0"/>
                </a:solidFill>
              </a:rPr>
              <a:t>гэотар-медиа</a:t>
            </a:r>
            <a:r>
              <a:rPr lang="ru-RU" sz="2000" dirty="0" smtClean="0">
                <a:solidFill>
                  <a:srgbClr val="0070C0"/>
                </a:solidFill>
              </a:rPr>
              <a:t>, 2013. 368 с. : ил.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500174"/>
            <a:ext cx="4357718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 	В  учебнике представлены основные разделы общей физиотерапии, рассмотрены современные представления о молекулярных, клеточных, тканевых, органных и системных уровнях действия лечебных физических факторах, основные показания и противопоказания к их назначению.</a:t>
            </a:r>
          </a:p>
          <a:p>
            <a:pPr algn="just">
              <a:buNone/>
            </a:pPr>
            <a:r>
              <a:rPr lang="ru-RU" sz="1800" dirty="0" smtClean="0"/>
              <a:t>    </a:t>
            </a:r>
            <a:endParaRPr lang="ru-RU" sz="1500" dirty="0" smtClean="0"/>
          </a:p>
        </p:txBody>
      </p:sp>
      <p:pic>
        <p:nvPicPr>
          <p:cNvPr id="5" name="Рисунок 4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38784" y="2276231"/>
            <a:ext cx="4663717" cy="3071835"/>
          </a:xfrm>
          <a:prstGeom prst="rect">
            <a:avLst/>
          </a:prstGeom>
        </p:spPr>
      </p:pic>
      <p:pic>
        <p:nvPicPr>
          <p:cNvPr id="7" name="Рисунок 6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balabina3\Рабочий стол\кафедра терапии\QIP Shot - Screen 0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133320" cy="4429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9658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Кардиология : учебное пособие / </a:t>
            </a:r>
            <a:r>
              <a:rPr lang="ru-RU" sz="2000" dirty="0" err="1" smtClean="0">
                <a:solidFill>
                  <a:srgbClr val="0070C0"/>
                </a:solidFill>
              </a:rPr>
              <a:t>а.в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  <a:r>
              <a:rPr lang="ru-RU" sz="2000" dirty="0" err="1" smtClean="0">
                <a:solidFill>
                  <a:srgbClr val="0070C0"/>
                </a:solidFill>
              </a:rPr>
              <a:t>Говорин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</a:rPr>
              <a:t>а.п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  <a:r>
              <a:rPr lang="ru-RU" sz="2000" dirty="0" err="1" smtClean="0">
                <a:solidFill>
                  <a:srgbClr val="0070C0"/>
                </a:solidFill>
              </a:rPr>
              <a:t>филев</a:t>
            </a:r>
            <a:r>
              <a:rPr lang="ru-RU" sz="2000" dirty="0" smtClean="0">
                <a:solidFill>
                  <a:srgbClr val="0070C0"/>
                </a:solidFill>
              </a:rPr>
              <a:t>. – 4-е изд., </a:t>
            </a:r>
            <a:r>
              <a:rPr lang="ru-RU" sz="2000" dirty="0" err="1" smtClean="0">
                <a:solidFill>
                  <a:srgbClr val="0070C0"/>
                </a:solidFill>
              </a:rPr>
              <a:t>перераб</a:t>
            </a:r>
            <a:r>
              <a:rPr lang="ru-RU" sz="2000" dirty="0" smtClean="0">
                <a:solidFill>
                  <a:srgbClr val="0070C0"/>
                </a:solidFill>
              </a:rPr>
              <a:t>. и доп. – </a:t>
            </a:r>
            <a:r>
              <a:rPr lang="ru-RU" sz="2000" dirty="0" err="1" smtClean="0">
                <a:solidFill>
                  <a:srgbClr val="0070C0"/>
                </a:solidFill>
              </a:rPr>
              <a:t>чита</a:t>
            </a:r>
            <a:r>
              <a:rPr lang="ru-RU" sz="2000" dirty="0" smtClean="0">
                <a:solidFill>
                  <a:srgbClr val="0070C0"/>
                </a:solidFill>
              </a:rPr>
              <a:t>: экспресс-издательство, 2014. – 148.: ил.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500174"/>
            <a:ext cx="4357718" cy="33575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     В учебном пособии по кардиологии, предоставлены современные взгляды на этиологию, патогенез, диагностику и лечение важнейших кардиологических заболеваний. Особое внимание уделено вопросам оказанию неотложной помощи. </a:t>
            </a:r>
          </a:p>
        </p:txBody>
      </p:sp>
      <p:pic>
        <p:nvPicPr>
          <p:cNvPr id="6" name="Рисунок 5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93124" y="2321893"/>
            <a:ext cx="4572396" cy="3071834"/>
          </a:xfrm>
          <a:prstGeom prst="rect">
            <a:avLst/>
          </a:prstGeom>
        </p:spPr>
      </p:pic>
      <p:pic>
        <p:nvPicPr>
          <p:cNvPr id="7" name="Рисунок 6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358114" cy="128588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Горбунов в.В., </a:t>
            </a:r>
            <a:r>
              <a:rPr lang="ru-RU" sz="2000" dirty="0" err="1" smtClean="0">
                <a:solidFill>
                  <a:srgbClr val="0070C0"/>
                </a:solidFill>
              </a:rPr>
              <a:t>аксенова</a:t>
            </a:r>
            <a:r>
              <a:rPr lang="ru-RU" sz="2000" dirty="0" smtClean="0">
                <a:solidFill>
                  <a:srgbClr val="0070C0"/>
                </a:solidFill>
              </a:rPr>
              <a:t> т.А., </a:t>
            </a:r>
            <a:r>
              <a:rPr lang="ru-RU" sz="2000" dirty="0" err="1" smtClean="0">
                <a:solidFill>
                  <a:srgbClr val="0070C0"/>
                </a:solidFill>
              </a:rPr>
              <a:t>царенок</a:t>
            </a:r>
            <a:r>
              <a:rPr lang="ru-RU" sz="2000" dirty="0" smtClean="0">
                <a:solidFill>
                  <a:srgbClr val="0070C0"/>
                </a:solidFill>
              </a:rPr>
              <a:t> с.Ю., </a:t>
            </a:r>
            <a:r>
              <a:rPr lang="ru-RU" sz="2000" dirty="0" err="1" smtClean="0">
                <a:solidFill>
                  <a:srgbClr val="0070C0"/>
                </a:solidFill>
              </a:rPr>
              <a:t>захарова</a:t>
            </a:r>
            <a:r>
              <a:rPr lang="ru-RU" sz="2000" dirty="0" smtClean="0">
                <a:solidFill>
                  <a:srgbClr val="0070C0"/>
                </a:solidFill>
              </a:rPr>
              <a:t> о.а., </a:t>
            </a:r>
            <a:r>
              <a:rPr lang="ru-RU" sz="2000" dirty="0" err="1" smtClean="0">
                <a:solidFill>
                  <a:srgbClr val="0070C0"/>
                </a:solidFill>
              </a:rPr>
              <a:t>серкин</a:t>
            </a:r>
            <a:r>
              <a:rPr lang="ru-RU" sz="2000" dirty="0" smtClean="0">
                <a:solidFill>
                  <a:srgbClr val="0070C0"/>
                </a:solidFill>
              </a:rPr>
              <a:t> м.а., </a:t>
            </a:r>
            <a:r>
              <a:rPr lang="ru-RU" sz="2000" dirty="0" err="1" smtClean="0">
                <a:solidFill>
                  <a:srgbClr val="0070C0"/>
                </a:solidFill>
              </a:rPr>
              <a:t>калинкина</a:t>
            </a:r>
            <a:r>
              <a:rPr lang="ru-RU" sz="2000" dirty="0" smtClean="0">
                <a:solidFill>
                  <a:srgbClr val="0070C0"/>
                </a:solidFill>
              </a:rPr>
              <a:t> т.В., </a:t>
            </a:r>
            <a:r>
              <a:rPr lang="ru-RU" sz="2000" dirty="0" err="1" smtClean="0">
                <a:solidFill>
                  <a:srgbClr val="0070C0"/>
                </a:solidFill>
              </a:rPr>
              <a:t>гагаркина</a:t>
            </a:r>
            <a:r>
              <a:rPr lang="ru-RU" sz="2000" dirty="0" smtClean="0">
                <a:solidFill>
                  <a:srgbClr val="0070C0"/>
                </a:solidFill>
              </a:rPr>
              <a:t> л.С., </a:t>
            </a:r>
            <a:r>
              <a:rPr lang="ru-RU" sz="2000" dirty="0" err="1" smtClean="0">
                <a:solidFill>
                  <a:srgbClr val="0070C0"/>
                </a:solidFill>
              </a:rPr>
              <a:t>лукьянов</a:t>
            </a:r>
            <a:r>
              <a:rPr lang="ru-RU" sz="2000" dirty="0" smtClean="0">
                <a:solidFill>
                  <a:srgbClr val="0070C0"/>
                </a:solidFill>
              </a:rPr>
              <a:t> с.А. избранные лекции по ревматологии и кардиологии: учебное пособие / под ред. </a:t>
            </a:r>
            <a:r>
              <a:rPr lang="ru-RU" sz="2000" dirty="0" err="1" smtClean="0">
                <a:solidFill>
                  <a:srgbClr val="0070C0"/>
                </a:solidFill>
              </a:rPr>
              <a:t>горбунова</a:t>
            </a:r>
            <a:r>
              <a:rPr lang="ru-RU" sz="2000" dirty="0" smtClean="0">
                <a:solidFill>
                  <a:srgbClr val="0070C0"/>
                </a:solidFill>
              </a:rPr>
              <a:t> в.В. – </a:t>
            </a:r>
            <a:r>
              <a:rPr lang="ru-RU" sz="2000" dirty="0" err="1" smtClean="0">
                <a:solidFill>
                  <a:srgbClr val="0070C0"/>
                </a:solidFill>
              </a:rPr>
              <a:t>чита</a:t>
            </a:r>
            <a:r>
              <a:rPr lang="ru-RU" sz="2000" dirty="0" smtClean="0">
                <a:solidFill>
                  <a:srgbClr val="0070C0"/>
                </a:solidFill>
              </a:rPr>
              <a:t>: </a:t>
            </a:r>
            <a:r>
              <a:rPr lang="ru-RU" sz="2000" dirty="0" err="1" smtClean="0">
                <a:solidFill>
                  <a:srgbClr val="0070C0"/>
                </a:solidFill>
              </a:rPr>
              <a:t>риц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чгма</a:t>
            </a:r>
            <a:r>
              <a:rPr lang="ru-RU" sz="2000" dirty="0" smtClean="0">
                <a:solidFill>
                  <a:srgbClr val="0070C0"/>
                </a:solidFill>
              </a:rPr>
              <a:t>, 2012 – 169 с.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857364"/>
            <a:ext cx="4357718" cy="33575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    В пособии освещены понятия, причины и механизмы развития, основные симптомы и синдромы при некоторых ревматологических заболеваниях </a:t>
            </a:r>
            <a:r>
              <a:rPr lang="ru-RU" sz="1800" dirty="0" err="1" smtClean="0"/>
              <a:t>сердечно-сосудистой</a:t>
            </a:r>
            <a:r>
              <a:rPr lang="ru-RU" sz="1800" dirty="0" smtClean="0"/>
              <a:t> системы. Приведены алгоритмы их диагностики. Показаны основные принципы </a:t>
            </a:r>
            <a:r>
              <a:rPr lang="ru-RU" sz="1800" dirty="0" err="1" smtClean="0"/>
              <a:t>этиотропной</a:t>
            </a:r>
            <a:r>
              <a:rPr lang="ru-RU" sz="1800" dirty="0" smtClean="0"/>
              <a:t>, патогенетической и симптоматической терапии. Подробно отражены вопросы профилактики. </a:t>
            </a:r>
          </a:p>
        </p:txBody>
      </p:sp>
      <p:pic>
        <p:nvPicPr>
          <p:cNvPr id="6" name="Рисунок 5" descr="QIP Shot - Screen 251.png"/>
          <p:cNvPicPr>
            <a:picLocks noChangeAspect="1"/>
          </p:cNvPicPr>
          <p:nvPr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357158" y="1857364"/>
            <a:ext cx="3143271" cy="43728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9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5"/>
            <a:ext cx="3357586" cy="47794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500990" cy="642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Клинические рекомендации. Ревматология / под ред. е.л. Насонова. – м.: </a:t>
            </a:r>
            <a:r>
              <a:rPr lang="ru-RU" sz="2000" dirty="0" err="1" smtClean="0">
                <a:solidFill>
                  <a:srgbClr val="0070C0"/>
                </a:solidFill>
              </a:rPr>
              <a:t>гэотар-медиа</a:t>
            </a:r>
            <a:r>
              <a:rPr lang="ru-RU" sz="2000" dirty="0" smtClean="0">
                <a:solidFill>
                  <a:srgbClr val="0070C0"/>
                </a:solidFill>
              </a:rPr>
              <a:t>, 2006. – 288 с.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500174"/>
            <a:ext cx="4357718" cy="47149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    Издание содержит клинические рекомендации по наиболее распространенным ревматическим заболеваниям и синдромам, подготовленные Ассоциацией ревматологов России. Клинические рекомендации включают действия врача по диагностике, лечению, профилактике и реабилитации. </a:t>
            </a:r>
          </a:p>
          <a:p>
            <a:pPr algn="ctr">
              <a:buNone/>
            </a:pPr>
            <a:r>
              <a:rPr lang="ru-RU" sz="1800" dirty="0" smtClean="0"/>
              <a:t>    Соблюдение международной методологии в подготовке данных клинических рекомендаций гарантирует их современность, достоверность, обобщение лучшего мирового опыта и знаний, применимость на практике. </a:t>
            </a:r>
          </a:p>
        </p:txBody>
      </p:sp>
      <p:pic>
        <p:nvPicPr>
          <p:cNvPr id="6" name="Рисунок 5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7" name="Рисунок 6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QIP Shot - Screen 2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1500175"/>
            <a:ext cx="3163262" cy="428627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715304" cy="1214446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>
                <a:solidFill>
                  <a:srgbClr val="0070C0"/>
                </a:solidFill>
              </a:rPr>
              <a:t>Кушнаренко</a:t>
            </a:r>
            <a:r>
              <a:rPr lang="ru-RU" sz="2000" dirty="0" smtClean="0">
                <a:solidFill>
                  <a:srgbClr val="0070C0"/>
                </a:solidFill>
              </a:rPr>
              <a:t> н.н., </a:t>
            </a:r>
            <a:r>
              <a:rPr lang="ru-RU" sz="2000" dirty="0" err="1" smtClean="0">
                <a:solidFill>
                  <a:srgbClr val="0070C0"/>
                </a:solidFill>
              </a:rPr>
              <a:t>стовба</a:t>
            </a:r>
            <a:r>
              <a:rPr lang="ru-RU" sz="2000" dirty="0" smtClean="0">
                <a:solidFill>
                  <a:srgbClr val="0070C0"/>
                </a:solidFill>
              </a:rPr>
              <a:t> е.с., </a:t>
            </a:r>
            <a:r>
              <a:rPr lang="ru-RU" sz="2000" dirty="0" err="1" smtClean="0">
                <a:solidFill>
                  <a:srgbClr val="0070C0"/>
                </a:solidFill>
              </a:rPr>
              <a:t>кушнаренко</a:t>
            </a:r>
            <a:r>
              <a:rPr lang="ru-RU" sz="2000" dirty="0" smtClean="0">
                <a:solidFill>
                  <a:srgbClr val="0070C0"/>
                </a:solidFill>
              </a:rPr>
              <a:t> к.е., </a:t>
            </a:r>
            <a:r>
              <a:rPr lang="ru-RU" sz="2000" dirty="0" err="1" smtClean="0">
                <a:solidFill>
                  <a:srgbClr val="0070C0"/>
                </a:solidFill>
              </a:rPr>
              <a:t>руцкина</a:t>
            </a:r>
            <a:r>
              <a:rPr lang="ru-RU" sz="2000" dirty="0" smtClean="0">
                <a:solidFill>
                  <a:srgbClr val="0070C0"/>
                </a:solidFill>
              </a:rPr>
              <a:t> е.а. неотложные состояния в кардиологии; учебно-методическое пособие. – </a:t>
            </a:r>
            <a:r>
              <a:rPr lang="ru-RU" sz="2000" dirty="0" err="1" smtClean="0">
                <a:solidFill>
                  <a:srgbClr val="0070C0"/>
                </a:solidFill>
              </a:rPr>
              <a:t>чита</a:t>
            </a:r>
            <a:r>
              <a:rPr lang="ru-RU" sz="2000" dirty="0" smtClean="0">
                <a:solidFill>
                  <a:srgbClr val="0070C0"/>
                </a:solidFill>
              </a:rPr>
              <a:t>: </a:t>
            </a:r>
            <a:r>
              <a:rPr lang="ru-RU" sz="2000" dirty="0" err="1" smtClean="0">
                <a:solidFill>
                  <a:srgbClr val="0070C0"/>
                </a:solidFill>
              </a:rPr>
              <a:t>риц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чгма</a:t>
            </a:r>
            <a:r>
              <a:rPr lang="ru-RU" sz="2000" dirty="0" smtClean="0">
                <a:solidFill>
                  <a:srgbClr val="0070C0"/>
                </a:solidFill>
              </a:rPr>
              <a:t>, 2012. – 136 с.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500174"/>
            <a:ext cx="4429156" cy="40719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    В методическом пособии изложены современные данные о диагностике и лечении неотложных состояний при заболеваниях </a:t>
            </a:r>
            <a:r>
              <a:rPr lang="ru-RU" sz="1800" dirty="0" err="1" smtClean="0"/>
              <a:t>сердечно-сосудистой</a:t>
            </a:r>
            <a:r>
              <a:rPr lang="ru-RU" sz="1800" dirty="0" smtClean="0"/>
              <a:t> системы. Представлены алгоритмы ведения больных с наиболее часто встречающимися неотложными состояниями в кардиологии. Методическое пособие иллюстрировано электрокардиограммами, имеются тестовые задания для самоконтроля с эталонами ответов.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5" name="Рисунок 4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&amp;Kcy;&amp;acy;&amp;rcy;&amp;tcy;&amp;icy;&amp;ncy;&amp;kcy;&amp;icy; &amp;pcy;&amp;ocy; &amp;zcy;&amp;acy;&amp;pcy;&amp;rcy;&amp;ocy;&amp;scy;&amp;ucy; &amp;Kcy;&amp;ucy;&amp;pcy;&amp;icy;&amp;tcy;&amp;softcy; &amp;kcy;&amp;ncy;&amp;icy;&amp;gcy;&amp;ucy; &amp;mcy;&amp;acy;&amp;kcy;&amp;ocy;&amp;lcy;&amp;kcy;&amp;icy;&amp;ncy; &amp;vcy;&amp;ncy;&amp;ucy;&amp;tcy;&amp;rcy;&amp;iecy;&amp;ncy;&amp;ncy;&amp;icy;&amp;iecy; &amp;bcy;&amp;ocy;&amp;lcy;&amp;iecy;&amp;zcy;&amp;ncy;&amp;icy; 2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&amp;Kcy;&amp;acy;&amp;rcy;&amp;tcy;&amp;icy;&amp;ncy;&amp;kcy;&amp;icy; &amp;pcy;&amp;ocy; &amp;zcy;&amp;acy;&amp;pcy;&amp;rcy;&amp;ocy;&amp;scy;&amp;ucy; &amp;Kcy;&amp;ucy;&amp;pcy;&amp;icy;&amp;tcy;&amp;softcy; &amp;kcy;&amp;ncy;&amp;icy;&amp;gcy;&amp;ucy; &amp;mcy;&amp;acy;&amp;kcy;&amp;ocy;&amp;lcy;&amp;kcy;&amp;icy;&amp;ncy; &amp;vcy;&amp;ncy;&amp;ucy;&amp;tcy;&amp;rcy;&amp;iecy;&amp;ncy;&amp;ncy;&amp;icy;&amp;iecy; &amp;bcy;&amp;ocy;&amp;lcy;&amp;iecy;&amp;zcy;&amp;ncy;&amp;icy; 2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&amp;Kcy;&amp;acy;&amp;rcy;&amp;tcy;&amp;icy;&amp;ncy;&amp;kcy;&amp;icy; &amp;pcy;&amp;ocy; &amp;zcy;&amp;acy;&amp;pcy;&amp;rcy;&amp;ocy;&amp;scy;&amp;ucy; &amp;Kcy;&amp;ucy;&amp;pcy;&amp;icy;&amp;tcy;&amp;softcy; &amp;kcy;&amp;ncy;&amp;icy;&amp;gcy;&amp;ucy; &amp;mcy;&amp;acy;&amp;kcy;&amp;ocy;&amp;lcy;&amp;kcy;&amp;icy;&amp;ncy; &amp;vcy;&amp;ncy;&amp;ucy;&amp;tcy;&amp;rcy;&amp;iecy;&amp;ncy;&amp;ncy;&amp;icy;&amp;iecy; &amp;bcy;&amp;ocy;&amp;lcy;&amp;iecy;&amp;zcy;&amp;ncy;&amp;icy; 2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&amp;Kcy;&amp;acy;&amp;rcy;&amp;tcy;&amp;icy;&amp;ncy;&amp;kcy;&amp;icy; &amp;pcy;&amp;ocy; &amp;zcy;&amp;acy;&amp;pcy;&amp;rcy;&amp;ocy;&amp;scy;&amp;ucy; &amp;Kcy;&amp;ucy;&amp;pcy;&amp;icy;&amp;tcy;&amp;softcy; &amp;kcy;&amp;ncy;&amp;icy;&amp;gcy;&amp;ucy; &amp;mcy;&amp;acy;&amp;kcy;&amp;ocy;&amp;lcy;&amp;kcy;&amp;icy;&amp;ncy; &amp;vcy;&amp;ncy;&amp;ucy;&amp;tcy;&amp;rcy;&amp;iecy;&amp;ncy;&amp;ncy;&amp;icy;&amp;iecy; &amp;bcy;&amp;ocy;&amp;lcy;&amp;iecy;&amp;zcy;&amp;ncy;&amp;icy; 2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&amp;Kcy;&amp;acy;&amp;rcy;&amp;tcy;&amp;icy;&amp;ncy;&amp;kcy;&amp;icy; &amp;pcy;&amp;ocy; &amp;zcy;&amp;acy;&amp;pcy;&amp;rcy;&amp;ocy;&amp;scy;&amp;ucy; &amp;Kcy;&amp;ucy;&amp;pcy;&amp;icy;&amp;tcy;&amp;softcy; &amp;kcy;&amp;ncy;&amp;icy;&amp;gcy;&amp;ucy; &amp;mcy;&amp;acy;&amp;kcy;&amp;ocy;&amp;lcy;&amp;kcy;&amp;icy;&amp;ncy; &amp;vcy;&amp;ncy;&amp;ucy;&amp;tcy;&amp;rcy;&amp;iecy;&amp;ncy;&amp;ncy;&amp;icy;&amp;iecy; &amp;bcy;&amp;ocy;&amp;lcy;&amp;iecy;&amp;zcy;&amp;ncy;&amp;icy; 2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&amp;Kcy;&amp;acy;&amp;rcy;&amp;tcy;&amp;icy;&amp;ncy;&amp;kcy;&amp;icy; &amp;pcy;&amp;ocy; &amp;zcy;&amp;acy;&amp;pcy;&amp;rcy;&amp;ocy;&amp;scy;&amp;ucy; &amp;Kcy;&amp;ucy;&amp;pcy;&amp;icy;&amp;tcy;&amp;softcy; &amp;kcy;&amp;ncy;&amp;icy;&amp;gcy;&amp;ucy; &amp;mcy;&amp;acy;&amp;kcy;&amp;ocy;&amp;lcy;&amp;kcy;&amp;icy;&amp;ncy; &amp;vcy;&amp;ncy;&amp;ucy;&amp;tcy;&amp;rcy;&amp;iecy;&amp;ncy;&amp;ncy;&amp;icy;&amp;iecy; &amp;bcy;&amp;ocy;&amp;lcy;&amp;iecy;&amp;zcy;&amp;ncy;&amp;icy; 2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0" name="AutoShape 14" descr="&amp;Kcy;&amp;acy;&amp;rcy;&amp;tcy;&amp;icy;&amp;ncy;&amp;kcy;&amp;icy; &amp;pcy;&amp;ocy; &amp;zcy;&amp;acy;&amp;pcy;&amp;rcy;&amp;ocy;&amp;scy;&amp;ucy; &amp;Kcy;&amp;ucy;&amp;pcy;&amp;icy;&amp;tcy;&amp;softcy; &amp;kcy;&amp;ncy;&amp;icy;&amp;gcy;&amp;ucy; &amp;mcy;&amp;acy;&amp;kcy;&amp;ocy;&amp;lcy;&amp;kcy;&amp;icy;&amp;ncy; &amp;vcy;&amp;ncy;&amp;ucy;&amp;tcy;&amp;rcy;&amp;iecy;&amp;ncy;&amp;ncy;&amp;icy;&amp;iecy; &amp;bcy;&amp;ocy;&amp;lcy;&amp;iecy;&amp;zcy;&amp;ncy;&amp;icy; 2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 descr="&amp;Kcy;&amp;acy;&amp;rcy;&amp;tcy;&amp;icy;&amp;ncy;&amp;kcy;&amp;icy; &amp;pcy;&amp;ocy; &amp;zcy;&amp;acy;&amp;pcy;&amp;rcy;&amp;ocy;&amp;scy;&amp;ucy; &amp;Kcy;&amp;ucy;&amp;pcy;&amp;icy;&amp;tcy;&amp;softcy; &amp;kcy;&amp;ncy;&amp;icy;&amp;gcy;&amp;ucy; &amp;mcy;&amp;acy;&amp;kcy;&amp;ocy;&amp;lcy;&amp;kcy;&amp;icy;&amp;ncy; &amp;vcy;&amp;ncy;&amp;ucy;&amp;tcy;&amp;rcy;&amp;iecy;&amp;ncy;&amp;ncy;&amp;icy;&amp;iecy; &amp;bcy;&amp;ocy;&amp;lcy;&amp;iecy;&amp;zcy;&amp;ncy;&amp;icy; 2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4" name="AutoShape 18" descr="&amp;Kcy;&amp;acy;&amp;rcy;&amp;tcy;&amp;icy;&amp;ncy;&amp;kcy;&amp;icy; &amp;pcy;&amp;ocy; &amp;zcy;&amp;acy;&amp;pcy;&amp;rcy;&amp;ocy;&amp;scy;&amp;ucy; &amp;Kcy;&amp;ucy;&amp;pcy;&amp;icy;&amp;tcy;&amp;softcy; &amp;kcy;&amp;ncy;&amp;icy;&amp;gcy;&amp;ucy; &amp;mcy;&amp;acy;&amp;kcy;&amp;ocy;&amp;lcy;&amp;kcy;&amp;icy;&amp;ncy; &amp;vcy;&amp;ncy;&amp;ucy;&amp;tcy;&amp;rcy;&amp;iecy;&amp;ncy;&amp;ncy;&amp;icy;&amp;iecy; &amp;bcy;&amp;ocy;&amp;lcy;&amp;iecy;&amp;zcy;&amp;ncy;&amp;icy; 2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6" name="AutoShape 20" descr="&amp;Kcy;&amp;acy;&amp;rcy;&amp;tcy;&amp;icy;&amp;ncy;&amp;kcy;&amp;icy; &amp;pcy;&amp;ocy; &amp;zcy;&amp;acy;&amp;pcy;&amp;rcy;&amp;ocy;&amp;scy;&amp;ucy; &amp;Kcy;&amp;ucy;&amp;pcy;&amp;icy;&amp;tcy;&amp;softcy; &amp;kcy;&amp;ncy;&amp;icy;&amp;gcy;&amp;ucy; &amp;mcy;&amp;acy;&amp;kcy;&amp;ocy;&amp;lcy;&amp;kcy;&amp;icy;&amp;ncy; &amp;vcy;&amp;ncy;&amp;ucy;&amp;tcy;&amp;rcy;&amp;iecy;&amp;ncy;&amp;ncy;&amp;icy;&amp;iecy; &amp;bcy;&amp;ocy;&amp;lcy;&amp;iecy;&amp;zcy;&amp;ncy;&amp;icy; 2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20" y="285728"/>
            <a:ext cx="7643866" cy="9658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Маколкин В.И. Внутренние болезни: учебник. – 6-е изд., перераб. И доп. / В.И. Маколкин, С.И. Овчаренко, В.А. Сулимов. – М.: </a:t>
            </a:r>
            <a:r>
              <a:rPr lang="ru-RU" sz="2000" dirty="0" err="1" smtClean="0">
                <a:solidFill>
                  <a:srgbClr val="0070C0"/>
                </a:solidFill>
              </a:rPr>
              <a:t>ГЭОТАР-Медиа</a:t>
            </a:r>
            <a:r>
              <a:rPr lang="ru-RU" sz="2000" dirty="0" smtClean="0">
                <a:solidFill>
                  <a:srgbClr val="0070C0"/>
                </a:solidFill>
              </a:rPr>
              <a:t>, 2011. – 768 с. </a:t>
            </a:r>
            <a:r>
              <a:rPr lang="ru-RU" sz="2000" dirty="0" smtClean="0">
                <a:solidFill>
                  <a:srgbClr val="0070C0"/>
                </a:solidFill>
              </a:rPr>
              <a:t>: ил.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4358" name="AutoShape 22" descr="&amp;Kcy;&amp;acy;&amp;rcy;&amp;tcy;&amp;icy;&amp;ncy;&amp;kcy;&amp;icy; &amp;pcy;&amp;ocy; &amp;zcy;&amp;acy;&amp;pcy;&amp;rcy;&amp;ocy;&amp;scy;&amp;ucy; &amp;Kcy;&amp;ucy;&amp;pcy;&amp;icy;&amp;tcy;&amp;softcy; &amp;kcy;&amp;ncy;&amp;icy;&amp;gcy;&amp;ucy; &amp;mcy;&amp;acy;&amp;kcy;&amp;ocy;&amp;lcy;&amp;kcy;&amp;icy;&amp;ncy; &amp;vcy;&amp;ncy;&amp;ucy;&amp;tcy;&amp;rcy;&amp;iecy;&amp;ncy;&amp;ncy;&amp;icy;&amp;iecy; &amp;bcy;&amp;ocy;&amp;lcy;&amp;iecy;&amp;zcy;&amp;ncy;&amp;icy; 2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1571612"/>
            <a:ext cx="42148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Представленная книга "Внутренние болезни" под ред., Маколкина В. И. и др., является шестым изданием, которое существенно дополнено и обновлено. Книга содержит этиопатогенетические основы каждой патологической единицы, методы ее диагностики, лечения. Представлены рекомендации в выборе медикаментозной терапии, профилактике заболеваемости.</a:t>
            </a:r>
            <a:endParaRPr lang="ru-RU" dirty="0"/>
          </a:p>
        </p:txBody>
      </p:sp>
      <p:pic>
        <p:nvPicPr>
          <p:cNvPr id="18" name="Рисунок 17" descr="QkyvSKO3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3000396" cy="43034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2" name="Рисунок 21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44" name="Рисунок 43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QIP Shot - Screen 2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1500174"/>
            <a:ext cx="3143271" cy="46101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9658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Мурашко в. В. Электрокардиография: учебное пособие / в. В. Мурашко, а. в. </a:t>
            </a:r>
            <a:r>
              <a:rPr lang="ru-RU" sz="2000" dirty="0" err="1" smtClean="0">
                <a:solidFill>
                  <a:srgbClr val="0070C0"/>
                </a:solidFill>
              </a:rPr>
              <a:t>Струтынский</a:t>
            </a:r>
            <a:r>
              <a:rPr lang="ru-RU" sz="2000" dirty="0" smtClean="0">
                <a:solidFill>
                  <a:srgbClr val="0070C0"/>
                </a:solidFill>
              </a:rPr>
              <a:t>. – 9-е изд. – м. : </a:t>
            </a:r>
            <a:r>
              <a:rPr lang="ru-RU" sz="2000" dirty="0" err="1" smtClean="0">
                <a:solidFill>
                  <a:srgbClr val="0070C0"/>
                </a:solidFill>
              </a:rPr>
              <a:t>медпресс-информ</a:t>
            </a:r>
            <a:r>
              <a:rPr lang="ru-RU" sz="2000" dirty="0" smtClean="0">
                <a:solidFill>
                  <a:srgbClr val="0070C0"/>
                </a:solidFill>
              </a:rPr>
              <a:t>, 2008. – 320 с.: ил.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928802"/>
            <a:ext cx="4357718" cy="292895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 В учебном пособии с современных позиций рассмотрены изменения электрокардиограммы при нарушениях функций автоматизма, возбудимости и проводимости, при гипертрофии предсердий и желудочков, а также при поражении миокарда различной этиологии.</a:t>
            </a:r>
          </a:p>
        </p:txBody>
      </p:sp>
      <p:pic>
        <p:nvPicPr>
          <p:cNvPr id="7" name="Рисунок 6" descr="0_88fe8_19146407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5102067"/>
            <a:ext cx="888628" cy="1017513"/>
          </a:xfrm>
          <a:prstGeom prst="rect">
            <a:avLst/>
          </a:prstGeom>
        </p:spPr>
      </p:pic>
      <p:pic>
        <p:nvPicPr>
          <p:cNvPr id="8" name="Рисунок 7" descr="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9" name="Рисунок 8" descr="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7143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Учебное пособие по </a:t>
            </a:r>
            <a:r>
              <a:rPr lang="ru-RU" sz="2000" dirty="0" err="1" smtClean="0">
                <a:solidFill>
                  <a:srgbClr val="0070C0"/>
                </a:solidFill>
              </a:rPr>
              <a:t>экг</a:t>
            </a:r>
            <a:r>
              <a:rPr lang="ru-RU" sz="2000" dirty="0" smtClean="0">
                <a:solidFill>
                  <a:srgbClr val="0070C0"/>
                </a:solidFill>
              </a:rPr>
              <a:t> / под ред. проф. Н.н. </a:t>
            </a:r>
            <a:r>
              <a:rPr lang="ru-RU" sz="2000" dirty="0" err="1" smtClean="0">
                <a:solidFill>
                  <a:srgbClr val="0070C0"/>
                </a:solidFill>
              </a:rPr>
              <a:t>цыбикова</a:t>
            </a:r>
            <a:r>
              <a:rPr lang="ru-RU" sz="2000" dirty="0" smtClean="0">
                <a:solidFill>
                  <a:srgbClr val="0070C0"/>
                </a:solidFill>
              </a:rPr>
              <a:t>. – </a:t>
            </a:r>
            <a:r>
              <a:rPr lang="ru-RU" sz="2000" dirty="0" err="1" smtClean="0">
                <a:solidFill>
                  <a:srgbClr val="0070C0"/>
                </a:solidFill>
              </a:rPr>
              <a:t>чита</a:t>
            </a:r>
            <a:r>
              <a:rPr lang="ru-RU" sz="2000" dirty="0" smtClean="0">
                <a:solidFill>
                  <a:srgbClr val="0070C0"/>
                </a:solidFill>
              </a:rPr>
              <a:t>, 2008. – 72 с.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500174"/>
            <a:ext cx="4357718" cy="37147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latin typeface="Bookman Old Style" pitchFamily="18" charset="0"/>
              </a:rPr>
              <a:t>    Пособие составлено сотрудниками кафедры патологической физиологии  ЧГМА. В данном пособии в доступной форме изложены этиология, патогенез и </a:t>
            </a:r>
            <a:r>
              <a:rPr lang="ru-RU" sz="1800" dirty="0" err="1" smtClean="0">
                <a:latin typeface="Bookman Old Style" pitchFamily="18" charset="0"/>
              </a:rPr>
              <a:t>ЭКГ-критерии</a:t>
            </a:r>
            <a:r>
              <a:rPr lang="ru-RU" sz="1800" dirty="0" smtClean="0">
                <a:latin typeface="Bookman Old Style" pitchFamily="18" charset="0"/>
              </a:rPr>
              <a:t> нарушений коронарного кровотока, ритма сердца, гипертрофий миокарда.</a:t>
            </a:r>
            <a:endParaRPr lang="ru-RU" sz="1800" dirty="0" smtClean="0"/>
          </a:p>
        </p:txBody>
      </p:sp>
      <p:pic>
        <p:nvPicPr>
          <p:cNvPr id="5" name="Рисунок 4" descr="QIP Shot - Screen 255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57158" y="1500173"/>
            <a:ext cx="3143272" cy="45357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7" name="Рисунок 6" descr="0_88fe8_19146407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5102067"/>
            <a:ext cx="888628" cy="101751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143272" cy="4450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9658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Пропедевтика внутренних болезней (+ </a:t>
            </a:r>
            <a:r>
              <a:rPr lang="en-US" sz="2000" dirty="0" smtClean="0">
                <a:solidFill>
                  <a:srgbClr val="0070C0"/>
                </a:solidFill>
              </a:rPr>
              <a:t>CD-</a:t>
            </a:r>
            <a:r>
              <a:rPr lang="en-US" sz="2000" dirty="0" err="1" smtClean="0">
                <a:solidFill>
                  <a:srgbClr val="0070C0"/>
                </a:solidFill>
              </a:rPr>
              <a:t>rom</a:t>
            </a:r>
            <a:r>
              <a:rPr lang="ru-RU" sz="2000" dirty="0" smtClean="0">
                <a:solidFill>
                  <a:srgbClr val="0070C0"/>
                </a:solidFill>
              </a:rPr>
              <a:t>) : учебник. – 2 -е изд. Доп. И </a:t>
            </a:r>
            <a:r>
              <a:rPr lang="ru-RU" sz="2000" dirty="0" err="1" smtClean="0">
                <a:solidFill>
                  <a:srgbClr val="0070C0"/>
                </a:solidFill>
              </a:rPr>
              <a:t>перераб</a:t>
            </a:r>
            <a:r>
              <a:rPr lang="ru-RU" sz="2000" dirty="0" smtClean="0">
                <a:solidFill>
                  <a:srgbClr val="0070C0"/>
                </a:solidFill>
              </a:rPr>
              <a:t>. / н.а. </a:t>
            </a:r>
            <a:r>
              <a:rPr lang="ru-RU" sz="2000" dirty="0" err="1" smtClean="0">
                <a:solidFill>
                  <a:srgbClr val="0070C0"/>
                </a:solidFill>
              </a:rPr>
              <a:t>мухин</a:t>
            </a:r>
            <a:r>
              <a:rPr lang="ru-RU" sz="2000" dirty="0" smtClean="0">
                <a:solidFill>
                  <a:srgbClr val="0070C0"/>
                </a:solidFill>
              </a:rPr>
              <a:t>, в.В. Моисеев, - м.: </a:t>
            </a:r>
            <a:r>
              <a:rPr lang="ru-RU" sz="2000" dirty="0" err="1" smtClean="0">
                <a:solidFill>
                  <a:srgbClr val="0070C0"/>
                </a:solidFill>
              </a:rPr>
              <a:t>гэотар-медиа</a:t>
            </a:r>
            <a:r>
              <a:rPr lang="ru-RU" sz="2000" dirty="0" smtClean="0">
                <a:solidFill>
                  <a:srgbClr val="0070C0"/>
                </a:solidFill>
              </a:rPr>
              <a:t>, 2014. 848 с. : ил.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357298"/>
            <a:ext cx="4786346" cy="464347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Учебник содержит сведения по клинической диагностике внутренних болезней. Основное внимание уделено традиционным и современным методам выявления их симптомов и синдромов. Подчеркивается важность знания этиологии и механизмов возникновения определяемых признаков, что позволяет затем диагностировать конкретную нозологическую форму. Приводится краткое описание основных заболеваний внутренних органов. Приложение к учебнику на компакт-диске включает </a:t>
            </a:r>
            <a:r>
              <a:rPr lang="ru-RU" sz="1800" dirty="0" err="1" smtClean="0"/>
              <a:t>аудио-материалы</a:t>
            </a:r>
            <a:r>
              <a:rPr lang="ru-RU" sz="1800" dirty="0" smtClean="0"/>
              <a:t> по аускультации, а также дополнительные справочные материалы. Предназначен студентам медицинских вузов.</a:t>
            </a:r>
          </a:p>
        </p:txBody>
      </p:sp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7" name="Рисунок 6" descr="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выставки буклеты\презентация сентябрь\3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147186" cy="47863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9658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Пропедевтика внутренних болезней. Часть 1. пульмонология: учебное пособие / под ред. </a:t>
            </a:r>
            <a:r>
              <a:rPr lang="ru-RU" sz="2000" dirty="0" err="1" smtClean="0">
                <a:solidFill>
                  <a:srgbClr val="0070C0"/>
                </a:solidFill>
              </a:rPr>
              <a:t>горбунова</a:t>
            </a:r>
            <a:r>
              <a:rPr lang="ru-RU" sz="2000" dirty="0" smtClean="0">
                <a:solidFill>
                  <a:srgbClr val="0070C0"/>
                </a:solidFill>
              </a:rPr>
              <a:t> в.В. – </a:t>
            </a:r>
            <a:r>
              <a:rPr lang="ru-RU" sz="2000" dirty="0" err="1" smtClean="0">
                <a:solidFill>
                  <a:srgbClr val="0070C0"/>
                </a:solidFill>
              </a:rPr>
              <a:t>чита</a:t>
            </a:r>
            <a:r>
              <a:rPr lang="ru-RU" sz="2000" dirty="0" smtClean="0">
                <a:solidFill>
                  <a:srgbClr val="0070C0"/>
                </a:solidFill>
              </a:rPr>
              <a:t>: </a:t>
            </a:r>
            <a:r>
              <a:rPr lang="ru-RU" sz="2000" dirty="0" err="1" smtClean="0">
                <a:solidFill>
                  <a:srgbClr val="0070C0"/>
                </a:solidFill>
              </a:rPr>
              <a:t>риц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чгма</a:t>
            </a:r>
            <a:r>
              <a:rPr lang="ru-RU" sz="2000" dirty="0" smtClean="0">
                <a:solidFill>
                  <a:srgbClr val="0070C0"/>
                </a:solidFill>
              </a:rPr>
              <a:t>, 2015 – 83 с.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500174"/>
            <a:ext cx="4500594" cy="48577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latin typeface="Bookman Old Style" pitchFamily="18" charset="0"/>
              </a:rPr>
              <a:t>    В пособии представлены понятия, механизмы развития и диагностические критерии основных симптомов встречающихся при заболеваниях органов дыхания. Большой раздел в пособии посвящен характеристике как основных методов исследования органов дыхания (осмотр, пальпация, </a:t>
            </a:r>
            <a:r>
              <a:rPr lang="ru-RU" sz="1800" dirty="0" err="1" smtClean="0">
                <a:latin typeface="Bookman Old Style" pitchFamily="18" charset="0"/>
              </a:rPr>
              <a:t>перкусия</a:t>
            </a:r>
            <a:r>
              <a:rPr lang="ru-RU" sz="1800" dirty="0" smtClean="0">
                <a:latin typeface="Bookman Old Style" pitchFamily="18" charset="0"/>
              </a:rPr>
              <a:t> и аускультация),  так и вспомогательных </a:t>
            </a:r>
            <a:r>
              <a:rPr lang="ru-RU" sz="1800" dirty="0" err="1" smtClean="0">
                <a:latin typeface="Bookman Old Style" pitchFamily="18" charset="0"/>
              </a:rPr>
              <a:t>параклинических</a:t>
            </a:r>
            <a:r>
              <a:rPr lang="ru-RU" sz="1800" dirty="0" smtClean="0">
                <a:latin typeface="Bookman Old Style" pitchFamily="18" charset="0"/>
              </a:rPr>
              <a:t> способов диагностики.</a:t>
            </a:r>
          </a:p>
          <a:p>
            <a:pPr algn="ctr">
              <a:buNone/>
            </a:pPr>
            <a:r>
              <a:rPr lang="ru-RU" sz="1800" dirty="0" smtClean="0">
                <a:latin typeface="Bookman Old Style" pitchFamily="18" charset="0"/>
              </a:rPr>
              <a:t>    Учебное пособие предназначено для студентов, обучающихся по специальностям: Лечебное дело, Педиатрия.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5" name="Рисунок 4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643866" cy="135732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Горбунов в.В., </a:t>
            </a:r>
            <a:r>
              <a:rPr lang="ru-RU" sz="2000" dirty="0" err="1" smtClean="0">
                <a:solidFill>
                  <a:srgbClr val="0070C0"/>
                </a:solidFill>
              </a:rPr>
              <a:t>аксенова</a:t>
            </a:r>
            <a:r>
              <a:rPr lang="ru-RU" sz="2000" dirty="0" smtClean="0">
                <a:solidFill>
                  <a:srgbClr val="0070C0"/>
                </a:solidFill>
              </a:rPr>
              <a:t> т.А., </a:t>
            </a:r>
            <a:r>
              <a:rPr lang="ru-RU" sz="2000" dirty="0" err="1" smtClean="0">
                <a:solidFill>
                  <a:srgbClr val="0070C0"/>
                </a:solidFill>
              </a:rPr>
              <a:t>царенок</a:t>
            </a:r>
            <a:r>
              <a:rPr lang="ru-RU" sz="2000" dirty="0" smtClean="0">
                <a:solidFill>
                  <a:srgbClr val="0070C0"/>
                </a:solidFill>
              </a:rPr>
              <a:t> с.Ю., </a:t>
            </a:r>
            <a:r>
              <a:rPr lang="ru-RU" sz="2000" dirty="0" err="1" smtClean="0">
                <a:solidFill>
                  <a:srgbClr val="0070C0"/>
                </a:solidFill>
              </a:rPr>
              <a:t>серкин</a:t>
            </a:r>
            <a:r>
              <a:rPr lang="ru-RU" sz="2000" dirty="0" smtClean="0">
                <a:solidFill>
                  <a:srgbClr val="0070C0"/>
                </a:solidFill>
              </a:rPr>
              <a:t> м.а., </a:t>
            </a:r>
            <a:r>
              <a:rPr lang="ru-RU" sz="2000" dirty="0" err="1" smtClean="0">
                <a:solidFill>
                  <a:srgbClr val="0070C0"/>
                </a:solidFill>
              </a:rPr>
              <a:t>калинкина</a:t>
            </a:r>
            <a:r>
              <a:rPr lang="ru-RU" sz="2000" dirty="0" smtClean="0">
                <a:solidFill>
                  <a:srgbClr val="0070C0"/>
                </a:solidFill>
              </a:rPr>
              <a:t> т.В., </a:t>
            </a:r>
            <a:r>
              <a:rPr lang="ru-RU" sz="2000" dirty="0" err="1" smtClean="0">
                <a:solidFill>
                  <a:srgbClr val="0070C0"/>
                </a:solidFill>
              </a:rPr>
              <a:t>гагаркина</a:t>
            </a:r>
            <a:r>
              <a:rPr lang="ru-RU" sz="2000" dirty="0" smtClean="0">
                <a:solidFill>
                  <a:srgbClr val="0070C0"/>
                </a:solidFill>
              </a:rPr>
              <a:t> л.С., </a:t>
            </a:r>
            <a:r>
              <a:rPr lang="ru-RU" sz="2000" dirty="0" err="1" smtClean="0">
                <a:solidFill>
                  <a:srgbClr val="0070C0"/>
                </a:solidFill>
              </a:rPr>
              <a:t>лукьянов</a:t>
            </a:r>
            <a:r>
              <a:rPr lang="ru-RU" sz="2000" dirty="0" smtClean="0">
                <a:solidFill>
                  <a:srgbClr val="0070C0"/>
                </a:solidFill>
              </a:rPr>
              <a:t> с.А., </a:t>
            </a:r>
            <a:r>
              <a:rPr lang="ru-RU" sz="2000" dirty="0" err="1" smtClean="0">
                <a:solidFill>
                  <a:srgbClr val="0070C0"/>
                </a:solidFill>
              </a:rPr>
              <a:t>михайличенко</a:t>
            </a:r>
            <a:r>
              <a:rPr lang="ru-RU" sz="2000" dirty="0" smtClean="0">
                <a:solidFill>
                  <a:srgbClr val="0070C0"/>
                </a:solidFill>
              </a:rPr>
              <a:t> с.И., пропедевтика внутренних болезней. Часть 2. кардиология: учебное пособие / под ред. </a:t>
            </a:r>
            <a:r>
              <a:rPr lang="ru-RU" sz="2000" dirty="0" err="1" smtClean="0">
                <a:solidFill>
                  <a:srgbClr val="0070C0"/>
                </a:solidFill>
              </a:rPr>
              <a:t>горбунова</a:t>
            </a:r>
            <a:r>
              <a:rPr lang="ru-RU" sz="2000" dirty="0" smtClean="0">
                <a:solidFill>
                  <a:srgbClr val="0070C0"/>
                </a:solidFill>
              </a:rPr>
              <a:t> в.В. – </a:t>
            </a:r>
            <a:r>
              <a:rPr lang="ru-RU" sz="2000" dirty="0" err="1" smtClean="0">
                <a:solidFill>
                  <a:srgbClr val="0070C0"/>
                </a:solidFill>
              </a:rPr>
              <a:t>чита</a:t>
            </a:r>
            <a:r>
              <a:rPr lang="ru-RU" sz="2000" dirty="0" smtClean="0">
                <a:solidFill>
                  <a:srgbClr val="0070C0"/>
                </a:solidFill>
              </a:rPr>
              <a:t>: </a:t>
            </a:r>
            <a:r>
              <a:rPr lang="ru-RU" sz="2000" dirty="0" err="1" smtClean="0">
                <a:solidFill>
                  <a:srgbClr val="0070C0"/>
                </a:solidFill>
              </a:rPr>
              <a:t>риц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чгма</a:t>
            </a:r>
            <a:r>
              <a:rPr lang="ru-RU" sz="2000" dirty="0" smtClean="0">
                <a:solidFill>
                  <a:srgbClr val="0070C0"/>
                </a:solidFill>
              </a:rPr>
              <a:t>, 2014- 110 с.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714488"/>
            <a:ext cx="4714908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пособии представлены понятия, механизмы развития и диагностические критерии основных симптомов, встречающихся при заболеваниях органов кровообращения. Большой раздел в пособии посвящен характеристике как основных методов исследования органов кровообращения (осмотр, пальпация, перкуссия и аускультация), так и вспомогательных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параклинических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способов диагностики.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Учебное пособие предназначено для студентов, обучающихся по специальностям: "Лечебное дело" и "Педиатрия". 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		Рекомендовано Учебно-методическим объединением по медицинскому и фармацевтическому образованию вузов России     в качестве учебного пособия для студентов, обучающихся по специальностям «Лечебное дело» и «Педиатрия».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5" name="Рисунок 4" descr="16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3154295" cy="4429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142876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Горбунов в.В., </a:t>
            </a:r>
            <a:r>
              <a:rPr lang="ru-RU" sz="2000" dirty="0" err="1" smtClean="0">
                <a:solidFill>
                  <a:srgbClr val="0070C0"/>
                </a:solidFill>
              </a:rPr>
              <a:t>аксенова</a:t>
            </a:r>
            <a:r>
              <a:rPr lang="ru-RU" sz="2000" dirty="0" smtClean="0">
                <a:solidFill>
                  <a:srgbClr val="0070C0"/>
                </a:solidFill>
              </a:rPr>
              <a:t> т.А., </a:t>
            </a:r>
            <a:r>
              <a:rPr lang="ru-RU" sz="2000" dirty="0" err="1" smtClean="0">
                <a:solidFill>
                  <a:srgbClr val="0070C0"/>
                </a:solidFill>
              </a:rPr>
              <a:t>савельева</a:t>
            </a:r>
            <a:r>
              <a:rPr lang="ru-RU" sz="2000" dirty="0" smtClean="0">
                <a:solidFill>
                  <a:srgbClr val="0070C0"/>
                </a:solidFill>
              </a:rPr>
              <a:t> т.В., </a:t>
            </a:r>
            <a:r>
              <a:rPr lang="ru-RU" sz="2000" dirty="0" err="1" smtClean="0">
                <a:solidFill>
                  <a:srgbClr val="0070C0"/>
                </a:solidFill>
              </a:rPr>
              <a:t>царенок</a:t>
            </a:r>
            <a:r>
              <a:rPr lang="ru-RU" sz="2000" dirty="0" smtClean="0">
                <a:solidFill>
                  <a:srgbClr val="0070C0"/>
                </a:solidFill>
              </a:rPr>
              <a:t> с.Ю., </a:t>
            </a:r>
            <a:r>
              <a:rPr lang="ru-RU" sz="2000" dirty="0" err="1" smtClean="0">
                <a:solidFill>
                  <a:srgbClr val="0070C0"/>
                </a:solidFill>
              </a:rPr>
              <a:t>захарова</a:t>
            </a:r>
            <a:r>
              <a:rPr lang="ru-RU" sz="2000" dirty="0" smtClean="0">
                <a:solidFill>
                  <a:srgbClr val="0070C0"/>
                </a:solidFill>
              </a:rPr>
              <a:t> о.а., </a:t>
            </a:r>
            <a:r>
              <a:rPr lang="ru-RU" sz="2000" dirty="0" err="1" smtClean="0">
                <a:solidFill>
                  <a:srgbClr val="0070C0"/>
                </a:solidFill>
              </a:rPr>
              <a:t>серкин</a:t>
            </a:r>
            <a:r>
              <a:rPr lang="ru-RU" sz="2000" dirty="0" smtClean="0">
                <a:solidFill>
                  <a:srgbClr val="0070C0"/>
                </a:solidFill>
              </a:rPr>
              <a:t> м.а., </a:t>
            </a:r>
            <a:r>
              <a:rPr lang="ru-RU" sz="2000" dirty="0" err="1" smtClean="0">
                <a:solidFill>
                  <a:srgbClr val="0070C0"/>
                </a:solidFill>
              </a:rPr>
              <a:t>калинкина</a:t>
            </a:r>
            <a:r>
              <a:rPr lang="ru-RU" sz="2000" dirty="0" smtClean="0">
                <a:solidFill>
                  <a:srgbClr val="0070C0"/>
                </a:solidFill>
              </a:rPr>
              <a:t> т.В. Пропедевтика внутренних болезней. Часть 3. гастроэнтерология и нефрология: учебное пособие / под ред. </a:t>
            </a:r>
            <a:r>
              <a:rPr lang="ru-RU" sz="2000" dirty="0" err="1" smtClean="0">
                <a:solidFill>
                  <a:srgbClr val="0070C0"/>
                </a:solidFill>
              </a:rPr>
              <a:t>горбунова</a:t>
            </a:r>
            <a:r>
              <a:rPr lang="ru-RU" sz="2000" dirty="0" smtClean="0">
                <a:solidFill>
                  <a:srgbClr val="0070C0"/>
                </a:solidFill>
              </a:rPr>
              <a:t> в.В. – </a:t>
            </a:r>
            <a:r>
              <a:rPr lang="ru-RU" sz="2000" dirty="0" err="1" smtClean="0">
                <a:solidFill>
                  <a:srgbClr val="0070C0"/>
                </a:solidFill>
              </a:rPr>
              <a:t>чита</a:t>
            </a:r>
            <a:r>
              <a:rPr lang="ru-RU" sz="2000" dirty="0" smtClean="0">
                <a:solidFill>
                  <a:srgbClr val="0070C0"/>
                </a:solidFill>
              </a:rPr>
              <a:t>: </a:t>
            </a:r>
            <a:r>
              <a:rPr lang="ru-RU" sz="2000" dirty="0" err="1" smtClean="0">
                <a:solidFill>
                  <a:srgbClr val="0070C0"/>
                </a:solidFill>
              </a:rPr>
              <a:t>риц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чгма</a:t>
            </a:r>
            <a:r>
              <a:rPr lang="ru-RU" sz="2000" dirty="0" smtClean="0">
                <a:solidFill>
                  <a:srgbClr val="0070C0"/>
                </a:solidFill>
              </a:rPr>
              <a:t>, 2011 – 203 с.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857364"/>
            <a:ext cx="4500594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Bookman Old Style" pitchFamily="18" charset="0"/>
              </a:rPr>
              <a:t>    	В пособии представлены понятия, причины, механизмы развития, основные симптомы и синдромы при заболеваниях пищеварительного тракта и органов мочевыделительной системы. Проведена тщательная оценка данных жалоб, пальпация, </a:t>
            </a:r>
            <a:r>
              <a:rPr lang="ru-RU" sz="1800" dirty="0" err="1" smtClean="0">
                <a:latin typeface="Bookman Old Style" pitchFamily="18" charset="0"/>
              </a:rPr>
              <a:t>перкусия</a:t>
            </a:r>
            <a:r>
              <a:rPr lang="ru-RU" sz="1800" dirty="0" smtClean="0">
                <a:latin typeface="Bookman Old Style" pitchFamily="18" charset="0"/>
              </a:rPr>
              <a:t> и инструментальные исследования. Подробно представлены симптомы и синдромы при частной патологии желудочно-кишечного тракта и выделительной системы.</a:t>
            </a:r>
            <a:endParaRPr lang="ru-RU" sz="1800" dirty="0" smtClean="0"/>
          </a:p>
        </p:txBody>
      </p:sp>
      <p:pic>
        <p:nvPicPr>
          <p:cNvPr id="5" name="Рисунок 4" descr="QIP Shot - Screen 254.pn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357158" y="1857364"/>
            <a:ext cx="3143272" cy="44787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7" name="Рисунок 6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142876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Руководство по клиническому обследованию больного для врачей, оказывающих первичную медико-санитарную помощь. Пер. с англ. / под ред. </a:t>
            </a:r>
            <a:r>
              <a:rPr lang="ru-RU" sz="2000" dirty="0" err="1" smtClean="0">
                <a:solidFill>
                  <a:srgbClr val="0070C0"/>
                </a:solidFill>
              </a:rPr>
              <a:t>а.а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  <a:r>
              <a:rPr lang="ru-RU" sz="2000" dirty="0" err="1" smtClean="0">
                <a:solidFill>
                  <a:srgbClr val="0070C0"/>
                </a:solidFill>
              </a:rPr>
              <a:t>баранова</a:t>
            </a:r>
            <a:r>
              <a:rPr lang="ru-RU" sz="2000" dirty="0" smtClean="0">
                <a:solidFill>
                  <a:srgbClr val="0070C0"/>
                </a:solidFill>
              </a:rPr>
              <a:t>, и.н. </a:t>
            </a:r>
            <a:r>
              <a:rPr lang="ru-RU" sz="2000" dirty="0" err="1" smtClean="0">
                <a:solidFill>
                  <a:srgbClr val="0070C0"/>
                </a:solidFill>
              </a:rPr>
              <a:t>денисова</a:t>
            </a:r>
            <a:r>
              <a:rPr lang="ru-RU" sz="2000" dirty="0" smtClean="0">
                <a:solidFill>
                  <a:srgbClr val="0070C0"/>
                </a:solidFill>
              </a:rPr>
              <a:t>, в.Т. Ивашкина, н.а. </a:t>
            </a:r>
            <a:r>
              <a:rPr lang="ru-RU" sz="2000" dirty="0" err="1" smtClean="0">
                <a:solidFill>
                  <a:srgbClr val="0070C0"/>
                </a:solidFill>
              </a:rPr>
              <a:t>мухина</a:t>
            </a:r>
            <a:r>
              <a:rPr lang="ru-RU" sz="2000" dirty="0" smtClean="0">
                <a:solidFill>
                  <a:srgbClr val="0070C0"/>
                </a:solidFill>
              </a:rPr>
              <a:t>. – м. : </a:t>
            </a:r>
            <a:r>
              <a:rPr lang="ru-RU" sz="2000" dirty="0" err="1" smtClean="0">
                <a:solidFill>
                  <a:srgbClr val="0070C0"/>
                </a:solidFill>
              </a:rPr>
              <a:t>гэотар-медиа</a:t>
            </a:r>
            <a:r>
              <a:rPr lang="ru-RU" sz="2000" dirty="0" smtClean="0">
                <a:solidFill>
                  <a:srgbClr val="0070C0"/>
                </a:solidFill>
              </a:rPr>
              <a:t>, 2006. – 648 с.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2000216"/>
            <a:ext cx="4500594" cy="450061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	Издание подготовлено в рамках единой информационной системы для врачей, оказывающих первичную медико-санитарную помощь, и представляет собой адаптированный период всемирно известного руководства Барбары </a:t>
            </a:r>
            <a:r>
              <a:rPr lang="ru-RU" sz="1800" dirty="0" err="1" smtClean="0">
                <a:latin typeface="Bookman Old Style" pitchFamily="18" charset="0"/>
              </a:rPr>
              <a:t>Бейтс</a:t>
            </a:r>
            <a:r>
              <a:rPr lang="ru-RU" sz="1800" dirty="0" smtClean="0">
                <a:latin typeface="Bookman Old Style" pitchFamily="18" charset="0"/>
              </a:rPr>
              <a:t> по клиническому обследованию больного. Руководство содержит подробное и точное описание методов клинического обследования больного, включая методику оценки состояния органов и систем.</a:t>
            </a:r>
            <a:endParaRPr lang="ru-RU" sz="1800" dirty="0" smtClean="0"/>
          </a:p>
        </p:txBody>
      </p:sp>
      <p:pic>
        <p:nvPicPr>
          <p:cNvPr id="5" name="Рисунок 4" descr="QIP Shot - Screen 256.pn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57158" y="2071678"/>
            <a:ext cx="3123262" cy="40719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Рисунок 5" descr="0_88fe8_19146407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5429264"/>
            <a:ext cx="602876" cy="690316"/>
          </a:xfrm>
          <a:prstGeom prst="rect">
            <a:avLst/>
          </a:prstGeom>
        </p:spPr>
      </p:pic>
      <p:pic>
        <p:nvPicPr>
          <p:cNvPr id="7" name="Рисунок 6" descr="0_88fe8_19146407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1857364"/>
            <a:ext cx="602876" cy="690316"/>
          </a:xfrm>
          <a:prstGeom prst="rect">
            <a:avLst/>
          </a:prstGeom>
        </p:spPr>
      </p:pic>
      <p:pic>
        <p:nvPicPr>
          <p:cNvPr id="8" name="Рисунок 7" descr="0_88fe8_19146407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214290"/>
            <a:ext cx="602876" cy="690316"/>
          </a:xfrm>
          <a:prstGeom prst="rect">
            <a:avLst/>
          </a:prstGeom>
        </p:spPr>
      </p:pic>
      <p:pic>
        <p:nvPicPr>
          <p:cNvPr id="9" name="Рисунок 8" descr="0_88fe8_19146407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6000768"/>
            <a:ext cx="602876" cy="690316"/>
          </a:xfrm>
          <a:prstGeom prst="rect">
            <a:avLst/>
          </a:prstGeom>
        </p:spPr>
      </p:pic>
      <p:pic>
        <p:nvPicPr>
          <p:cNvPr id="10" name="Рисунок 9" descr="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11" name="Рисунок 10" descr="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786190"/>
            <a:ext cx="2004738" cy="2928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285860"/>
            <a:ext cx="5105400" cy="1681154"/>
          </a:xfrm>
        </p:spPr>
        <p:txBody>
          <a:bodyPr/>
          <a:lstStyle/>
          <a:p>
            <a:r>
              <a:rPr lang="ru-RU" sz="4800" dirty="0" smtClean="0"/>
              <a:t>спасибо за внимание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571876"/>
            <a:ext cx="5114778" cy="27146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Выставку для Вас </a:t>
            </a:r>
          </a:p>
          <a:p>
            <a:r>
              <a:rPr lang="ru-RU" sz="2000" dirty="0" smtClean="0"/>
              <a:t>подготовили библиотекари отдела обслуживания учебной литературой </a:t>
            </a:r>
          </a:p>
          <a:p>
            <a:r>
              <a:rPr lang="ru-RU" sz="2000" dirty="0" smtClean="0"/>
              <a:t>Кочева О. А.</a:t>
            </a:r>
          </a:p>
          <a:p>
            <a:r>
              <a:rPr lang="ru-RU" sz="2000" dirty="0" err="1" smtClean="0"/>
              <a:t>Ракова</a:t>
            </a:r>
            <a:r>
              <a:rPr lang="ru-RU" sz="2000" dirty="0" smtClean="0"/>
              <a:t> Л. Л.</a:t>
            </a:r>
          </a:p>
          <a:p>
            <a:r>
              <a:rPr lang="ru-RU" sz="2000" dirty="0" smtClean="0"/>
              <a:t>Кухарчук М. Л.</a:t>
            </a:r>
          </a:p>
          <a:p>
            <a:endParaRPr lang="ru-RU" sz="3000" dirty="0"/>
          </a:p>
        </p:txBody>
      </p:sp>
      <p:pic>
        <p:nvPicPr>
          <p:cNvPr id="89" name="Рисунок 88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2060211" cy="6858000"/>
          </a:xfrm>
          <a:prstGeom prst="rect">
            <a:avLst/>
          </a:prstGeom>
        </p:spPr>
      </p:pic>
      <p:pic>
        <p:nvPicPr>
          <p:cNvPr id="90" name="Рисунок 89" descr="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62752" y="3065960"/>
            <a:ext cx="4572396" cy="301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428604"/>
            <a:ext cx="7786742" cy="642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Бокарев И.Н. внутренние болезни: Диф. диагностика и лечение. Учебник.- м.: </a:t>
            </a:r>
            <a:r>
              <a:rPr lang="ru-RU" sz="2000" dirty="0" err="1" smtClean="0">
                <a:solidFill>
                  <a:srgbClr val="0070C0"/>
                </a:solidFill>
              </a:rPr>
              <a:t>ооо</a:t>
            </a:r>
            <a:r>
              <a:rPr lang="ru-RU" sz="2000" dirty="0" smtClean="0">
                <a:solidFill>
                  <a:srgbClr val="0070C0"/>
                </a:solidFill>
              </a:rPr>
              <a:t> «</a:t>
            </a:r>
            <a:r>
              <a:rPr lang="ru-RU" sz="2000" dirty="0" err="1" smtClean="0">
                <a:solidFill>
                  <a:srgbClr val="0070C0"/>
                </a:solidFill>
              </a:rPr>
              <a:t>миа</a:t>
            </a:r>
            <a:r>
              <a:rPr lang="ru-RU" sz="2000" dirty="0" smtClean="0">
                <a:solidFill>
                  <a:srgbClr val="0070C0"/>
                </a:solidFill>
              </a:rPr>
              <a:t>»,2009.-1004 с.: ил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286116" y="1500174"/>
            <a:ext cx="4143404" cy="378621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7200" dirty="0" smtClean="0"/>
              <a:t>    Учебник написан коллективом авторов кафедры госпитальной терапии № 1 ММА им. И.М. Сеченова под руководством проф. И.Н. </a:t>
            </a:r>
            <a:r>
              <a:rPr lang="ru-RU" sz="7200" dirty="0" err="1" smtClean="0"/>
              <a:t>Бокарева</a:t>
            </a:r>
            <a:r>
              <a:rPr lang="ru-RU" sz="7200" dirty="0" smtClean="0"/>
              <a:t> на основе многолетнего опыта преподавания дисциплины "Внутренние болезни" студентам VI курса. В учебнике описывается дифференциальная диагностика и лечение основных синдромов, которые чаще всего встречаются в практике терапевта.</a:t>
            </a:r>
            <a:endParaRPr lang="ru-RU" dirty="0"/>
          </a:p>
        </p:txBody>
      </p:sp>
      <p:pic>
        <p:nvPicPr>
          <p:cNvPr id="8" name="Содержимое 7" descr="Внутренние_болезни-_дифференциальная_диагностика_и_лечение-_Учебник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2928958" cy="41591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89b22be927502910f2f558547c316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2940048" cy="407196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42048" cy="10001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70C0"/>
                </a:solidFill>
              </a:rPr>
              <a:t>Внутренние болезни : учебник: в 2 т. / под ред. Н.А. Мухина, В.С. Моисеева, А.И. Мартынова. – 2-е изд., исп. И доп. – М. : </a:t>
            </a:r>
            <a:r>
              <a:rPr lang="ru-RU" sz="2200" dirty="0" err="1" smtClean="0">
                <a:solidFill>
                  <a:srgbClr val="0070C0"/>
                </a:solidFill>
              </a:rPr>
              <a:t>гэотар-медиа</a:t>
            </a:r>
            <a:r>
              <a:rPr lang="ru-RU" sz="2200" dirty="0" smtClean="0">
                <a:solidFill>
                  <a:srgbClr val="0070C0"/>
                </a:solidFill>
              </a:rPr>
              <a:t>, 2006.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3" name="Содержимое 7"/>
          <p:cNvSpPr>
            <a:spLocks noGrp="1"/>
          </p:cNvSpPr>
          <p:nvPr>
            <p:ph sz="half" idx="1"/>
          </p:nvPr>
        </p:nvSpPr>
        <p:spPr>
          <a:xfrm>
            <a:off x="3357554" y="1500174"/>
            <a:ext cx="4572032" cy="500066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sz="1400" dirty="0" smtClean="0"/>
              <a:t>      В учебнике, написанном в соответствии с "Программой по внутренним болезням для студентов высших медицинских учебных заведений", изложены современные данные по этиологии, патогенезу, диагностике, клинической картине, лечению и профилактике заболеваний внутренних органов. Заболевания представлены по разделам: заболевания </a:t>
            </a:r>
            <a:r>
              <a:rPr lang="ru-RU" sz="1400" dirty="0" err="1" smtClean="0"/>
              <a:t>сердечно-сосудистой</a:t>
            </a:r>
            <a:r>
              <a:rPr lang="ru-RU" sz="1400" dirty="0" smtClean="0"/>
              <a:t> системы, заболевания органов дыхания, заболевания почек, заболевания органов пищеварения, ревматические заболевания, болезни крови, неотложные состояния и острые отравления. Подробно описаны особенности питания при заболеваниях внутренних органов, отдельные главы посвящены ожирению и метаболическому синдрому, </a:t>
            </a:r>
            <a:r>
              <a:rPr lang="ru-RU" sz="1400" dirty="0" err="1" smtClean="0"/>
              <a:t>остеопорозу</a:t>
            </a:r>
            <a:r>
              <a:rPr lang="ru-RU" sz="1400" dirty="0" smtClean="0"/>
              <a:t>, ВИЧ-инфекции и опасностям лекарственной терапии. </a:t>
            </a:r>
            <a:endParaRPr lang="ru-RU" sz="1400" dirty="0"/>
          </a:p>
        </p:txBody>
      </p:sp>
      <p:pic>
        <p:nvPicPr>
          <p:cNvPr id="5" name="Рисунок 4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IP Shot - Screen 250.pn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57158" y="1571612"/>
            <a:ext cx="3071834" cy="42537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965820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>
                <a:solidFill>
                  <a:srgbClr val="0070C0"/>
                </a:solidFill>
              </a:rPr>
              <a:t>Говорин</a:t>
            </a:r>
            <a:r>
              <a:rPr lang="ru-RU" sz="2000" dirty="0" smtClean="0">
                <a:solidFill>
                  <a:srgbClr val="0070C0"/>
                </a:solidFill>
              </a:rPr>
              <a:t> А.В. Внутренние болезни: учебное пособие / </a:t>
            </a:r>
            <a:r>
              <a:rPr lang="ru-RU" sz="2000" dirty="0" err="1" smtClean="0">
                <a:solidFill>
                  <a:srgbClr val="0070C0"/>
                </a:solidFill>
              </a:rPr>
              <a:t>а.в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  <a:r>
              <a:rPr lang="ru-RU" sz="2000" dirty="0" err="1" smtClean="0">
                <a:solidFill>
                  <a:srgbClr val="0070C0"/>
                </a:solidFill>
              </a:rPr>
              <a:t>Говорин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</a:rPr>
              <a:t>а.п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  <a:r>
              <a:rPr lang="ru-RU" sz="2000" dirty="0" err="1" smtClean="0">
                <a:solidFill>
                  <a:srgbClr val="0070C0"/>
                </a:solidFill>
              </a:rPr>
              <a:t>филев</a:t>
            </a:r>
            <a:r>
              <a:rPr lang="ru-RU" sz="2000" dirty="0" smtClean="0">
                <a:solidFill>
                  <a:srgbClr val="0070C0"/>
                </a:solidFill>
              </a:rPr>
              <a:t>. – 4-е изд., доп. И </a:t>
            </a:r>
            <a:r>
              <a:rPr lang="ru-RU" sz="2000" dirty="0" err="1" smtClean="0">
                <a:solidFill>
                  <a:srgbClr val="0070C0"/>
                </a:solidFill>
              </a:rPr>
              <a:t>перераб</a:t>
            </a:r>
            <a:r>
              <a:rPr lang="ru-RU" sz="2000" dirty="0" smtClean="0">
                <a:solidFill>
                  <a:srgbClr val="0070C0"/>
                </a:solidFill>
              </a:rPr>
              <a:t>. – </a:t>
            </a:r>
            <a:r>
              <a:rPr lang="ru-RU" sz="2000" dirty="0" err="1" smtClean="0">
                <a:solidFill>
                  <a:srgbClr val="0070C0"/>
                </a:solidFill>
              </a:rPr>
              <a:t>чита</a:t>
            </a:r>
            <a:r>
              <a:rPr lang="ru-RU" sz="2000" dirty="0" smtClean="0">
                <a:solidFill>
                  <a:srgbClr val="0070C0"/>
                </a:solidFill>
              </a:rPr>
              <a:t>: экспресс –издательство, 2009. – 232 с.: ил.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571612"/>
            <a:ext cx="3571900" cy="35719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		 В учебном пособии по внутренним болезням представлены современные взгляды на этиологию, патогенез, диагностику и лечение важнейших терапевтических заболеваний. Большой раздел занимают вопросы оказания неотложной помощи.</a:t>
            </a:r>
          </a:p>
        </p:txBody>
      </p:sp>
      <p:pic>
        <p:nvPicPr>
          <p:cNvPr id="6" name="Рисунок 5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7" name="Рисунок 6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965820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>
                <a:solidFill>
                  <a:srgbClr val="0070C0"/>
                </a:solidFill>
              </a:rPr>
              <a:t>Кушнаренко</a:t>
            </a:r>
            <a:r>
              <a:rPr lang="ru-RU" sz="2000" dirty="0" smtClean="0">
                <a:solidFill>
                  <a:srgbClr val="0070C0"/>
                </a:solidFill>
              </a:rPr>
              <a:t> н.н., шаповалов к.г., </a:t>
            </a:r>
            <a:r>
              <a:rPr lang="ru-RU" sz="2000" dirty="0" err="1" smtClean="0">
                <a:solidFill>
                  <a:srgbClr val="0070C0"/>
                </a:solidFill>
              </a:rPr>
              <a:t>кушнаренко</a:t>
            </a:r>
            <a:r>
              <a:rPr lang="ru-RU" sz="2000" dirty="0" smtClean="0">
                <a:solidFill>
                  <a:srgbClr val="0070C0"/>
                </a:solidFill>
              </a:rPr>
              <a:t> к.е., </a:t>
            </a:r>
            <a:r>
              <a:rPr lang="ru-RU" sz="2000" dirty="0" err="1" smtClean="0">
                <a:solidFill>
                  <a:srgbClr val="0070C0"/>
                </a:solidFill>
              </a:rPr>
              <a:t>медведева</a:t>
            </a:r>
            <a:r>
              <a:rPr lang="ru-RU" sz="2000" dirty="0" smtClean="0">
                <a:solidFill>
                  <a:srgbClr val="0070C0"/>
                </a:solidFill>
              </a:rPr>
              <a:t> т.А., </a:t>
            </a:r>
            <a:r>
              <a:rPr lang="ru-RU" sz="2000" dirty="0" err="1" smtClean="0">
                <a:solidFill>
                  <a:srgbClr val="0070C0"/>
                </a:solidFill>
              </a:rPr>
              <a:t>руцкина</a:t>
            </a:r>
            <a:r>
              <a:rPr lang="ru-RU" sz="2000" dirty="0" smtClean="0">
                <a:solidFill>
                  <a:srgbClr val="0070C0"/>
                </a:solidFill>
              </a:rPr>
              <a:t> е.а. неотложные состояния в клинике внутренних болезней: учебное пособие. – </a:t>
            </a:r>
            <a:r>
              <a:rPr lang="ru-RU" sz="2000" dirty="0" err="1" smtClean="0">
                <a:solidFill>
                  <a:srgbClr val="0070C0"/>
                </a:solidFill>
              </a:rPr>
              <a:t>чита</a:t>
            </a:r>
            <a:r>
              <a:rPr lang="ru-RU" sz="2000" dirty="0" smtClean="0">
                <a:solidFill>
                  <a:srgbClr val="0070C0"/>
                </a:solidFill>
              </a:rPr>
              <a:t>: </a:t>
            </a:r>
            <a:r>
              <a:rPr lang="ru-RU" sz="2000" dirty="0" err="1" smtClean="0">
                <a:solidFill>
                  <a:srgbClr val="0070C0"/>
                </a:solidFill>
              </a:rPr>
              <a:t>риц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чгма</a:t>
            </a:r>
            <a:r>
              <a:rPr lang="ru-RU" sz="2000" dirty="0" smtClean="0">
                <a:solidFill>
                  <a:srgbClr val="0070C0"/>
                </a:solidFill>
              </a:rPr>
              <a:t>, 2014. – 128 с. : ил.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500174"/>
            <a:ext cx="4429156" cy="364333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В учебном пособии изложены современные данные о диагностике и лечении неотложных состояний при различных заболеваниях, которые могут встретиться в практике врача любой специальности на </a:t>
            </a:r>
            <a:r>
              <a:rPr lang="ru-RU" sz="1800" dirty="0" err="1" smtClean="0"/>
              <a:t>догоспитальном</a:t>
            </a:r>
            <a:r>
              <a:rPr lang="ru-RU" sz="1800" dirty="0" smtClean="0"/>
              <a:t> и госпитальном этапах, а также представлены алгоритмы ведения больных с наиболее часто встречающимися неотложными состояниями в кардиологии, пульмонологии, эндокринологии. В учебно-методическом пособии имеются тестовые задания с эталонами ответов.</a:t>
            </a:r>
          </a:p>
        </p:txBody>
      </p:sp>
      <p:pic>
        <p:nvPicPr>
          <p:cNvPr id="5" name="Рисунок 4" descr="4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3188574" cy="43577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7" name="Рисунок 6" descr="0_88fe8_19146407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714884"/>
            <a:ext cx="888628" cy="10175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m8e4In9vV-z1LZ5dNRQDvbW4cZKvUEileONlKX1aEndsstKI99mpCin5LOHBnGBZhQ__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571612"/>
            <a:ext cx="2928958" cy="41842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42048" cy="10001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70C0"/>
                </a:solidFill>
              </a:rPr>
              <a:t>Дедов И.И., Мельниченко Г.А., Фадеев В.в. Эндокринология: Учебник.-2-е изд., перераб. И доп.- М.: ГЭОТАР- Медиа,2014.-432 с.: ил.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71966" cy="407196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sz="1800" dirty="0" smtClean="0"/>
              <a:t>    		В учебнике излагаются основы клинической эндокринологии. Особое внимание уделено практическим аспектам диагностики и лечения наиболее распространенных эндокринных заболеваний.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1800" dirty="0" smtClean="0"/>
              <a:t>    		Предназначен для студентов медицинских вузов, клинических ординаторов, интернов, эндокринологов и врачей других специальностей.</a:t>
            </a:r>
            <a:endParaRPr lang="ru-RU" sz="1800" dirty="0"/>
          </a:p>
        </p:txBody>
      </p:sp>
      <p:pic>
        <p:nvPicPr>
          <p:cNvPr id="5" name="Рисунок 4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77396" y="2209092"/>
            <a:ext cx="4572396" cy="3011685"/>
          </a:xfrm>
          <a:prstGeom prst="rect">
            <a:avLst/>
          </a:prstGeom>
        </p:spPr>
      </p:pic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9658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Виноградов А.В. Дифференциальный диагноз внутренних болезней: учебное пособие.-3-е изд., перераб. И доп.-м.: ооо «МИА»,2009.-912 с.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http://ozon-st.cdn.ngenix.net/multimedia/1001316955.jpg"/>
          <p:cNvPicPr>
            <a:picLocks noGrp="1"/>
          </p:cNvPicPr>
          <p:nvPr>
            <p:ph sz="half" idx="1"/>
          </p:nvPr>
        </p:nvPicPr>
        <p:blipFill>
          <a:blip r:embed="rId2"/>
          <a:srcRect b="8475"/>
          <a:stretch>
            <a:fillRect/>
          </a:stretch>
        </p:blipFill>
        <p:spPr bwMode="auto">
          <a:xfrm>
            <a:off x="357158" y="1571612"/>
            <a:ext cx="2928958" cy="40719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428992" y="1500174"/>
            <a:ext cx="4091944" cy="450059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		Руководство по современным методам диагностики внутренних болезней было удостоено премии им. М.П. </a:t>
            </a:r>
            <a:r>
              <a:rPr lang="ru-RU" sz="1800" dirty="0" err="1" smtClean="0"/>
              <a:t>Кончаловского</a:t>
            </a:r>
            <a:r>
              <a:rPr lang="ru-RU" sz="1800" dirty="0" smtClean="0"/>
              <a:t>. Основное внимание уделено анализу клинических синдромов с указанием их этиологии, представлена схема, позволяющая выявить единственную причину того или иного синдрома. Данное издание (первое вышло в 1980 г.) переработано и дополнено новыми данными последних лет.</a:t>
            </a:r>
            <a:endParaRPr lang="ru-RU" sz="1800" dirty="0"/>
          </a:p>
        </p:txBody>
      </p:sp>
      <p:pic>
        <p:nvPicPr>
          <p:cNvPr id="5" name="Рисунок 4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23198" y="2351967"/>
            <a:ext cx="4572396" cy="3011685"/>
          </a:xfrm>
          <a:prstGeom prst="rect">
            <a:avLst/>
          </a:prstGeom>
        </p:spPr>
      </p:pic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3143272" cy="46756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242048" cy="96582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0070C0"/>
                </a:solidFill>
              </a:rPr>
              <a:t>Эйльбарт</a:t>
            </a:r>
            <a:r>
              <a:rPr lang="ru-RU" sz="2000" dirty="0" smtClean="0">
                <a:solidFill>
                  <a:srgbClr val="0070C0"/>
                </a:solidFill>
              </a:rPr>
              <a:t> в.Л. Дифференциальная диагностика при синдроме легочного инфильтрата: учебное пособие. – </a:t>
            </a:r>
            <a:r>
              <a:rPr lang="ru-RU" sz="2000" dirty="0" err="1" smtClean="0">
                <a:solidFill>
                  <a:srgbClr val="0070C0"/>
                </a:solidFill>
              </a:rPr>
              <a:t>чита</a:t>
            </a:r>
            <a:r>
              <a:rPr lang="ru-RU" sz="2000" dirty="0" smtClean="0">
                <a:solidFill>
                  <a:srgbClr val="0070C0"/>
                </a:solidFill>
              </a:rPr>
              <a:t>: </a:t>
            </a:r>
            <a:r>
              <a:rPr lang="ru-RU" sz="2000" dirty="0" err="1" smtClean="0">
                <a:solidFill>
                  <a:srgbClr val="0070C0"/>
                </a:solidFill>
              </a:rPr>
              <a:t>риц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чгма</a:t>
            </a:r>
            <a:r>
              <a:rPr lang="ru-RU" sz="2000" dirty="0" smtClean="0">
                <a:solidFill>
                  <a:srgbClr val="0070C0"/>
                </a:solidFill>
              </a:rPr>
              <a:t>, 2014. – 57 с.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500174"/>
            <a:ext cx="4214842" cy="435771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		Учебное пособие составлено в соответствии с учебной программой подготовки выпускников по специальности "Педиатрия".</a:t>
            </a:r>
          </a:p>
          <a:p>
            <a:pPr algn="just">
              <a:buNone/>
            </a:pPr>
            <a:r>
              <a:rPr lang="ru-RU" sz="1800" dirty="0" smtClean="0"/>
              <a:t>    Содержит алгоритм и блок информации по дифференциальной диагностике при синдроме легочного инфильтрата, вопросы, тестовые задания и клинические задачи для текущего контроля знаний и практических умений студентов.</a:t>
            </a:r>
          </a:p>
          <a:p>
            <a:pPr algn="just">
              <a:buNone/>
            </a:pPr>
            <a:r>
              <a:rPr lang="ru-RU" sz="1800" dirty="0" smtClean="0"/>
              <a:t>    Предназначено для самостоятельной подготовки студентов на цикле "Внутренние болезни".</a:t>
            </a:r>
            <a:endParaRPr lang="ru-RU" sz="1800" dirty="0"/>
          </a:p>
        </p:txBody>
      </p:sp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7" name="Рисунок 6" descr="0_88fe8_19146407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5102067"/>
            <a:ext cx="888628" cy="101751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1026</TotalTime>
  <Words>1734</Words>
  <PresentationFormat>Экран (4:3)</PresentationFormat>
  <Paragraphs>68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Учебная Литература по внутренним болезням </vt:lpstr>
      <vt:lpstr>Маколкин В.И. Внутренние болезни: учебник. – 6-е изд., перераб. И доп. / В.И. Маколкин, С.И. Овчаренко, В.А. Сулимов. – М.: ГЭОТАР-Медиа, 2011. – 768 с. : ил.</vt:lpstr>
      <vt:lpstr>Бокарев И.Н. внутренние болезни: Диф. диагностика и лечение. Учебник.- м.: ооо «миа»,2009.-1004 с.: ил.</vt:lpstr>
      <vt:lpstr>Внутренние болезни : учебник: в 2 т. / под ред. Н.А. Мухина, В.С. Моисеева, А.И. Мартынова. – 2-е изд., исп. И доп. – М. : гэотар-медиа, 2006.</vt:lpstr>
      <vt:lpstr>Говорин А.В. Внутренние болезни: учебное пособие / а.в. Говорин, а.п. филев. – 4-е изд., доп. И перераб. – чита: экспресс –издательство, 2009. – 232 с.: ил.</vt:lpstr>
      <vt:lpstr>Кушнаренко н.н., шаповалов к.г., кушнаренко к.е., медведева т.А., руцкина е.а. неотложные состояния в клинике внутренних болезней: учебное пособие. – чита: риц чгма, 2014. – 128 с. : ил.</vt:lpstr>
      <vt:lpstr>Дедов И.И., Мельниченко Г.А., Фадеев В.в. Эндокринология: Учебник.-2-е изд., перераб. И доп.- М.: ГЭОТАР- Медиа,2014.-432 с.: ил.</vt:lpstr>
      <vt:lpstr>Виноградов А.В. Дифференциальный диагноз внутренних болезней: учебное пособие.-3-е изд., перераб. И доп.-м.: ооо «МИА»,2009.-912 с.</vt:lpstr>
      <vt:lpstr>Эйльбарт в.Л. Дифференциальная диагностика при синдроме легочного инфильтрата: учебное пособие. – чита: риц чгма, 2014. – 57 с.</vt:lpstr>
      <vt:lpstr>Сумин с.а. неотложные состояния: учебное пособие. – 7-е изд., перераб. И доп.- м.: ооо «медицинское информационное  агентство», 2010. - 960 с.: ил.</vt:lpstr>
      <vt:lpstr>Поликлиническая терапия. учебник под ред. Проф. И.л. давыдкина, проф. Ю.В. Щукина.- м.: ГЭОТАР – Медиа, 2013.- 688 с. :ил.</vt:lpstr>
      <vt:lpstr>Бокарев и.н., попова л.в, козлова т.в. Тромбозы и противотромботическая терапия в клинической практике.- М.: ооо «миа»,2009.-512 с.</vt:lpstr>
      <vt:lpstr>Профессиональные болезни : учебник Н.А. мухин, в.В. Косарев, с.С. Бабанов, в.В. Фомин. – м. : гэотар – медиА, 2013. – 496 с. : ил.</vt:lpstr>
      <vt:lpstr>Медицинская реабилитация : учебник / г. н. пономаренко. – м. : гэотар-медиа, 2014. – 360 с. : ил. </vt:lpstr>
      <vt:lpstr>Пономаренко г.н. общая физиотерапия : учебник / г.н. пономаренко. – 5-е изд., перераб. и доп. – м. : гэотар-медиа, 2013. 368 с. : ил.</vt:lpstr>
      <vt:lpstr>Кардиология : учебное пособие / а.в. Говорин, а.п. филев. – 4-е изд., перераб. и доп. – чита: экспресс-издательство, 2014. – 148.: ил.</vt:lpstr>
      <vt:lpstr>Горбунов в.В., аксенова т.А., царенок с.Ю., захарова о.а., серкин м.а., калинкина т.В., гагаркина л.С., лукьянов с.А. избранные лекции по ревматологии и кардиологии: учебное пособие / под ред. горбунова в.В. – чита: риц чгма, 2012 – 169 с.</vt:lpstr>
      <vt:lpstr>Клинические рекомендации. Ревматология / под ред. е.л. Насонова. – м.: гэотар-медиа, 2006. – 288 с.</vt:lpstr>
      <vt:lpstr>Кушнаренко н.н., стовба е.с., кушнаренко к.е., руцкина е.а. неотложные состояния в кардиологии; учебно-методическое пособие. – чита: риц чгма, 2012. – 136 с.</vt:lpstr>
      <vt:lpstr>Мурашко в. В. Электрокардиография: учебное пособие / в. В. Мурашко, а. в. Струтынский. – 9-е изд. – м. : медпресс-информ, 2008. – 320 с.: ил.</vt:lpstr>
      <vt:lpstr>Учебное пособие по экг / под ред. проф. Н.н. цыбикова. – чита, 2008. – 72 с.</vt:lpstr>
      <vt:lpstr>Пропедевтика внутренних болезней (+ CD-rom) : учебник. – 2 -е изд. Доп. И перераб. / н.а. мухин, в.В. Моисеев, - м.: гэотар-медиа, 2014. 848 с. : ил.</vt:lpstr>
      <vt:lpstr>Пропедевтика внутренних болезней. Часть 1. пульмонология: учебное пособие / под ред. горбунова в.В. – чита: риц чгма, 2015 – 83 с.</vt:lpstr>
      <vt:lpstr>Горбунов в.В., аксенова т.А., царенок с.Ю., серкин м.а., калинкина т.В., гагаркина л.С., лукьянов с.А., михайличенко с.И., пропедевтика внутренних болезней. Часть 2. кардиология: учебное пособие / под ред. горбунова в.В. – чита: риц чгма, 2014- 110 с.</vt:lpstr>
      <vt:lpstr>Горбунов в.В., аксенова т.А., савельева т.В., царенок с.Ю., захарова о.а., серкин м.а., калинкина т.В. Пропедевтика внутренних болезней. Часть 3. гастроэнтерология и нефрология: учебное пособие / под ред. горбунова в.В. – чита: риц чгма, 2011 – 203 с. </vt:lpstr>
      <vt:lpstr>Руководство по клиническому обследованию больного для врачей, оказывающих первичную медико-санитарную помощь. Пер. с англ. / под ред. а.а. баранова, и.н. денисова, в.Т. Ивашкина, н.а. мухина. – м. : гэотар-медиа, 2006. – 648 с.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Литература по внутренним болезням </dc:title>
  <cp:lastModifiedBy>ЧГМА</cp:lastModifiedBy>
  <cp:revision>98</cp:revision>
  <dcterms:modified xsi:type="dcterms:W3CDTF">2016-11-21T02:26:24Z</dcterms:modified>
</cp:coreProperties>
</file>